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Lst>
  <p:sldSz cy="13716000" cx="24384000"/>
  <p:notesSz cx="6858000" cy="9144000"/>
  <p:embeddedFontLst>
    <p:embeddedFont>
      <p:font typeface="Helvetica Neue"/>
      <p:regular r:id="rId54"/>
      <p:bold r:id="rId55"/>
      <p:italic r:id="rId56"/>
      <p:boldItalic r:id="rId57"/>
    </p:embeddedFont>
    <p:embeddedFont>
      <p:font typeface="Helvetica Neue Light"/>
      <p:regular r:id="rId58"/>
      <p:bold r:id="rId59"/>
      <p:italic r:id="rId60"/>
      <p:boldItalic r:id="rId6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1" Type="http://schemas.openxmlformats.org/officeDocument/2006/relationships/font" Target="fonts/HelveticaNeueLight-boldItalic.fnt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font" Target="fonts/HelveticaNeueLight-italic.fntdata"/><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HelveticaNeue-bold.fntdata"/><Relationship Id="rId10" Type="http://schemas.openxmlformats.org/officeDocument/2006/relationships/slide" Target="slides/slide6.xml"/><Relationship Id="rId54" Type="http://schemas.openxmlformats.org/officeDocument/2006/relationships/font" Target="fonts/HelveticaNeue-regular.fntdata"/><Relationship Id="rId13" Type="http://schemas.openxmlformats.org/officeDocument/2006/relationships/slide" Target="slides/slide9.xml"/><Relationship Id="rId57" Type="http://schemas.openxmlformats.org/officeDocument/2006/relationships/font" Target="fonts/HelveticaNeue-boldItalic.fntdata"/><Relationship Id="rId12" Type="http://schemas.openxmlformats.org/officeDocument/2006/relationships/slide" Target="slides/slide8.xml"/><Relationship Id="rId56" Type="http://schemas.openxmlformats.org/officeDocument/2006/relationships/font" Target="fonts/HelveticaNeue-italic.fntdata"/><Relationship Id="rId15" Type="http://schemas.openxmlformats.org/officeDocument/2006/relationships/slide" Target="slides/slide11.xml"/><Relationship Id="rId59" Type="http://schemas.openxmlformats.org/officeDocument/2006/relationships/font" Target="fonts/HelveticaNeueLight-bold.fntdata"/><Relationship Id="rId14" Type="http://schemas.openxmlformats.org/officeDocument/2006/relationships/slide" Target="slides/slide10.xml"/><Relationship Id="rId58" Type="http://schemas.openxmlformats.org/officeDocument/2006/relationships/font" Target="fonts/HelveticaNeueLight-regular.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1pPr>
            <a:lvl2pPr indent="-228600" lvl="1" marL="914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2pPr>
            <a:lvl3pPr indent="-228600" lvl="2" marL="1371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3pPr>
            <a:lvl4pPr indent="-228600" lvl="3" marL="1828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4pPr>
            <a:lvl5pPr indent="-228600" lvl="4" marL="22860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5pPr>
            <a:lvl6pPr indent="-228600" lvl="5" marL="27432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6pPr>
            <a:lvl7pPr indent="-228600" lvl="6" marL="32004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7pPr>
            <a:lvl8pPr indent="-228600" lvl="7" marL="36576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8pPr>
            <a:lvl9pPr indent="-228600" lvl="8" marL="4114800" marR="0" rtl="0" algn="l">
              <a:lnSpc>
                <a:spcPct val="117999"/>
              </a:lnSpc>
              <a:spcBef>
                <a:spcPts val="0"/>
              </a:spcBef>
              <a:spcAft>
                <a:spcPts val="0"/>
              </a:spcAft>
              <a:buSzPts val="1400"/>
              <a:buNone/>
              <a:defRPr b="0" i="0" sz="2200" u="none" cap="none" strike="noStrike">
                <a:latin typeface="Helvetica Neue"/>
                <a:ea typeface="Helvetica Neue"/>
                <a:cs typeface="Helvetica Neue"/>
                <a:sym typeface="Helvetica Neue"/>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childhelp.org/child-abuse-statistics/"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 name="Google Shape;5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 name="Google Shape;11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9" name="Google Shape;119;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the most common type of abuse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6" name="Google Shape;126;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MBCM staff team developed this definition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a003c6be2c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1400"/>
              <a:t>CITATIONS </a:t>
            </a:r>
            <a:endParaRPr sz="1400"/>
          </a:p>
          <a:p>
            <a:pPr indent="0" lvl="0" marL="0" rtl="0" algn="l">
              <a:spcBef>
                <a:spcPts val="0"/>
              </a:spcBef>
              <a:spcAft>
                <a:spcPts val="0"/>
              </a:spcAft>
              <a:buNone/>
            </a:pPr>
            <a:r>
              <a:rPr lang="en-US" sz="1300"/>
              <a:t>Since the culture of the United States is quite different than in Canada (at least pertaining to churches) I wonder if it would be best to stick to Canadian sources? What do others think? - Stefan</a:t>
            </a:r>
            <a:endParaRPr sz="1300"/>
          </a:p>
          <a:p>
            <a:pPr indent="0" lvl="0" marL="0" rtl="0" algn="l">
              <a:spcBef>
                <a:spcPts val="0"/>
              </a:spcBef>
              <a:spcAft>
                <a:spcPts val="0"/>
              </a:spcAft>
              <a:buNone/>
            </a:pPr>
            <a:r>
              <a:rPr lang="en-US" sz="1300"/>
              <a:t>What is “sexual interference”? - Stefan</a:t>
            </a:r>
            <a:endParaRPr sz="1300"/>
          </a:p>
          <a:p>
            <a:pPr indent="0" lvl="0" marL="0" rtl="0" algn="l">
              <a:spcBef>
                <a:spcPts val="0"/>
              </a:spcBef>
              <a:spcAft>
                <a:spcPts val="0"/>
              </a:spcAft>
              <a:buNone/>
            </a:pPr>
            <a:r>
              <a:t/>
            </a:r>
            <a:endParaRPr sz="2300"/>
          </a:p>
          <a:p>
            <a:pPr indent="-304800" lvl="0" marL="457200" rtl="0" algn="l">
              <a:spcBef>
                <a:spcPts val="0"/>
              </a:spcBef>
              <a:spcAft>
                <a:spcPts val="0"/>
              </a:spcAft>
              <a:buSzPts val="1200"/>
              <a:buChar char="●"/>
            </a:pPr>
            <a:r>
              <a:rPr lang="en-US" sz="1200"/>
              <a:t>(Denney, Kerley, &amp; Gross, 2018) https://www.notinourchurch.com/statistics.html</a:t>
            </a:r>
            <a:endParaRPr sz="1200"/>
          </a:p>
          <a:p>
            <a:pPr indent="-304800" lvl="0" marL="457200" rtl="0" algn="l">
              <a:spcBef>
                <a:spcPts val="0"/>
              </a:spcBef>
              <a:spcAft>
                <a:spcPts val="0"/>
              </a:spcAft>
              <a:buSzPts val="1200"/>
              <a:buChar char="●"/>
            </a:pPr>
            <a:r>
              <a:rPr lang="en-US" sz="1200" u="sng">
                <a:solidFill>
                  <a:schemeClr val="hlink"/>
                </a:solidFill>
                <a:hlinkClick r:id="rId2"/>
              </a:rPr>
              <a:t>https://www.childhelp.org/child-abuse-statistics/</a:t>
            </a:r>
            <a:endParaRPr sz="1200"/>
          </a:p>
          <a:p>
            <a:pPr indent="-304800" lvl="0" marL="457200" rtl="0" algn="l">
              <a:spcBef>
                <a:spcPts val="0"/>
              </a:spcBef>
              <a:spcAft>
                <a:spcPts val="0"/>
              </a:spcAft>
              <a:buSzPts val="1200"/>
              <a:buChar char="●"/>
            </a:pPr>
            <a:r>
              <a:rPr lang="en-US" sz="1200"/>
              <a:t>https://protectchildren.ca/en/press-and-media/news-releases/2022/statistics-canada-2021</a:t>
            </a:r>
            <a:endParaRPr sz="1200"/>
          </a:p>
        </p:txBody>
      </p:sp>
      <p:sp>
        <p:nvSpPr>
          <p:cNvPr id="132" name="Google Shape;132;g2a003c6be2c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a003c6be2c_0_5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g2a003c6be2c_0_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4" name="Google Shape;164;p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 name="Google Shape;6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2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9" name="Google Shape;189;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1700"/>
              <a:t>It’s crucial to document each time you see one of these indicators, or even something else that you suspect might point to abuse, or you hear a story. Documentation allows for the pattern to be noticed and assists authorities in they investigation. Failure to document could easily leave someone in an abuse situation, which no one wants! If you’re unsure of an indicator, talk to your Ministry Lead about it. A child may have an illness that makes them bruise easily or appear malnourished, or they may have recently lost a grandparent. Do this with respect for all involved, avoiding gossip or spreading rumours. If at any point you are sure that abuse is happening, do not hesitate or delay reporting it to authorities.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5" name="Google Shape;195;p2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800"/>
              <a:t>Those in youth groups who have already turned 18 need to be treated as adults, and those under 18 are minors to whom “child abuse” would apply.</a:t>
            </a:r>
            <a:endParaRPr/>
          </a:p>
          <a:p>
            <a:pPr indent="0" lvl="0" marL="0" rtl="0" algn="l">
              <a:lnSpc>
                <a:spcPct val="117999"/>
              </a:lnSpc>
              <a:spcBef>
                <a:spcPts val="0"/>
              </a:spcBef>
              <a:spcAft>
                <a:spcPts val="0"/>
              </a:spcAft>
              <a:buNone/>
            </a:pPr>
            <a:r>
              <a:rPr lang="en-US" sz="1800"/>
              <a:t>REPORT - child abuse to authorities (police &amp;/or CFS)</a:t>
            </a:r>
            <a:endParaRPr/>
          </a:p>
          <a:p>
            <a:pPr indent="0" lvl="0" marL="0" rtl="0" algn="l">
              <a:lnSpc>
                <a:spcPct val="117999"/>
              </a:lnSpc>
              <a:spcBef>
                <a:spcPts val="0"/>
              </a:spcBef>
              <a:spcAft>
                <a:spcPts val="0"/>
              </a:spcAft>
              <a:buNone/>
            </a:pPr>
            <a:r>
              <a:rPr lang="en-US" sz="1800"/>
              <a:t>RESPOND - with support &amp; encouragement. Development a plan with them, be there for them, but you cannot report for an adult who is able to report it themselves.</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1" name="Google Shape;201;p2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800"/>
              <a:t>Those in youth groups who have already turned 18 need to be treated as adults, and those under 18 are minors to whom “child abuse” would apply.</a:t>
            </a:r>
            <a:endParaRPr/>
          </a:p>
          <a:p>
            <a:pPr indent="0" lvl="0" marL="0" rtl="0" algn="l">
              <a:lnSpc>
                <a:spcPct val="117999"/>
              </a:lnSpc>
              <a:spcBef>
                <a:spcPts val="0"/>
              </a:spcBef>
              <a:spcAft>
                <a:spcPts val="0"/>
              </a:spcAft>
              <a:buNone/>
            </a:pPr>
            <a:r>
              <a:rPr lang="en-US" sz="1800"/>
              <a:t>REPORT - child abuse to authorities (police &amp;/or CFS)</a:t>
            </a:r>
            <a:endParaRPr/>
          </a:p>
          <a:p>
            <a:pPr indent="0" lvl="0" marL="0" rtl="0" algn="l">
              <a:lnSpc>
                <a:spcPct val="117999"/>
              </a:lnSpc>
              <a:spcBef>
                <a:spcPts val="0"/>
              </a:spcBef>
              <a:spcAft>
                <a:spcPts val="0"/>
              </a:spcAft>
              <a:buNone/>
            </a:pPr>
            <a:r>
              <a:rPr lang="en-US" sz="1800"/>
              <a:t>RESPOND - with support &amp; encouragement. Development a plan with them, be there for them, but you cannot report for an adult who is able to report it themselves.</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7" name="Google Shape;207;p2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800"/>
              <a:t>Those in youth groups who have already turned 18 need to be treated as adults, and those under 18 are minors to whom “child abuse” would apply.</a:t>
            </a:r>
            <a:endParaRPr/>
          </a:p>
          <a:p>
            <a:pPr indent="0" lvl="0" marL="0" rtl="0" algn="l">
              <a:lnSpc>
                <a:spcPct val="117999"/>
              </a:lnSpc>
              <a:spcBef>
                <a:spcPts val="0"/>
              </a:spcBef>
              <a:spcAft>
                <a:spcPts val="0"/>
              </a:spcAft>
              <a:buNone/>
            </a:pPr>
            <a:r>
              <a:rPr lang="en-US" sz="1800"/>
              <a:t>REPORT - child abuse to authorities (police &amp;/or CFS)</a:t>
            </a:r>
            <a:endParaRPr/>
          </a:p>
          <a:p>
            <a:pPr indent="0" lvl="0" marL="0" rtl="0" algn="l">
              <a:lnSpc>
                <a:spcPct val="117999"/>
              </a:lnSpc>
              <a:spcBef>
                <a:spcPts val="0"/>
              </a:spcBef>
              <a:spcAft>
                <a:spcPts val="0"/>
              </a:spcAft>
              <a:buNone/>
            </a:pPr>
            <a:r>
              <a:rPr lang="en-US" sz="1800"/>
              <a:t>RESPOND - with support &amp; encouragement. Development a plan with them, be there for them, but you cannot report for an adult who is able to report it themselves.</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3" name="Google Shape;213;p2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800"/>
              <a:t>Those in youth groups who have already turned 18 need to be treated as adults, and those under 18 are minors to whom “child abuse” would apply.</a:t>
            </a:r>
            <a:endParaRPr/>
          </a:p>
          <a:p>
            <a:pPr indent="0" lvl="0" marL="0" rtl="0" algn="l">
              <a:lnSpc>
                <a:spcPct val="117999"/>
              </a:lnSpc>
              <a:spcBef>
                <a:spcPts val="0"/>
              </a:spcBef>
              <a:spcAft>
                <a:spcPts val="0"/>
              </a:spcAft>
              <a:buNone/>
            </a:pPr>
            <a:r>
              <a:rPr lang="en-US" sz="1800"/>
              <a:t>REPORT - child abuse to authorities (police &amp;/or CFS)</a:t>
            </a:r>
            <a:endParaRPr/>
          </a:p>
          <a:p>
            <a:pPr indent="0" lvl="0" marL="0" rtl="0" algn="l">
              <a:lnSpc>
                <a:spcPct val="117999"/>
              </a:lnSpc>
              <a:spcBef>
                <a:spcPts val="0"/>
              </a:spcBef>
              <a:spcAft>
                <a:spcPts val="0"/>
              </a:spcAft>
              <a:buNone/>
            </a:pPr>
            <a:r>
              <a:rPr lang="en-US" sz="1800"/>
              <a:t>RESPOND - with support &amp; encouragement. Development a plan with them, be there for them, but you cannot report for an adult who is able to report it themselves.</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0" name="Google Shape;220;p2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800"/>
              <a:t>Those in youth groups who have already turned 18 need to be treated as adults, and those under 18 are minors to whom “child abuse” would apply.</a:t>
            </a:r>
            <a:endParaRPr/>
          </a:p>
          <a:p>
            <a:pPr indent="0" lvl="0" marL="0" rtl="0" algn="l">
              <a:lnSpc>
                <a:spcPct val="117999"/>
              </a:lnSpc>
              <a:spcBef>
                <a:spcPts val="0"/>
              </a:spcBef>
              <a:spcAft>
                <a:spcPts val="0"/>
              </a:spcAft>
              <a:buNone/>
            </a:pPr>
            <a:r>
              <a:rPr lang="en-US" sz="1800"/>
              <a:t>REPORT - child abuse to authorities (police &amp;/or CFS)</a:t>
            </a:r>
            <a:endParaRPr/>
          </a:p>
          <a:p>
            <a:pPr indent="0" lvl="0" marL="0" rtl="0" algn="l">
              <a:lnSpc>
                <a:spcPct val="117999"/>
              </a:lnSpc>
              <a:spcBef>
                <a:spcPts val="0"/>
              </a:spcBef>
              <a:spcAft>
                <a:spcPts val="0"/>
              </a:spcAft>
              <a:buNone/>
            </a:pPr>
            <a:r>
              <a:rPr lang="en-US" sz="1800"/>
              <a:t>RESPOND - with support &amp; encouragement. Development a plan with them, be there for them, but you cannot report for an adult who is able to report it themselves.</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7" name="Google Shape;227;p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3" name="Google Shape;233;p2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 name="Google Shape;6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9" name="Google Shape;239;p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3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1" name="Google Shape;251;p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7" name="Google Shape;257;p3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3" name="Google Shape;263;p3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9" name="Google Shape;269;p3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5" name="Google Shape;275;p3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1" name="Google Shape;281;p3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17999"/>
              </a:lnSpc>
              <a:spcBef>
                <a:spcPts val="0"/>
              </a:spcBef>
              <a:spcAft>
                <a:spcPts val="0"/>
              </a:spcAft>
              <a:buNone/>
            </a:pPr>
            <a:r>
              <a:rPr lang="en-US" sz="2000"/>
              <a:t>Ministry personnel really need to grasp these 5 points. Understanding the need for strategized care through supervision by screened adults, accountability, excellent documentation, communication, and following health/safety standards is integral to serving, protecting, and preventing abuse.</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7" name="Google Shape;287;p3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If your church changes diapers in the nursery, post the rules &amp; procedures clearly &amp; include them in training. If not, simply train them to text the parents or bring the child to them if they need to be changed or are fussy.</a:t>
            </a:r>
            <a:endParaRPr/>
          </a:p>
          <a:p>
            <a:pPr indent="0" lvl="0" marL="0" rtl="0" algn="l">
              <a:lnSpc>
                <a:spcPct val="117999"/>
              </a:lnSpc>
              <a:spcBef>
                <a:spcPts val="0"/>
              </a:spcBef>
              <a:spcAft>
                <a:spcPts val="0"/>
              </a:spcAft>
              <a:buNone/>
            </a:pPr>
            <a:r>
              <a:t/>
            </a:r>
            <a:endParaRPr sz="2200">
              <a:latin typeface="Helvetica Neue"/>
              <a:ea typeface="Helvetica Neue"/>
              <a:cs typeface="Helvetica Neue"/>
              <a:sym typeface="Helvetica Neue"/>
            </a:endParaRPr>
          </a:p>
          <a:p>
            <a:pPr indent="0" lvl="0" marL="0" rtl="0" algn="l">
              <a:lnSpc>
                <a:spcPct val="117999"/>
              </a:lnSpc>
              <a:spcBef>
                <a:spcPts val="0"/>
              </a:spcBef>
              <a:spcAft>
                <a:spcPts val="0"/>
              </a:spcAft>
              <a:buNone/>
            </a:pPr>
            <a:r>
              <a:rPr lang="en-US" sz="2200">
                <a:latin typeface="Helvetica Neue"/>
                <a:ea typeface="Helvetica Neue"/>
                <a:cs typeface="Helvetica Neue"/>
                <a:sym typeface="Helvetica Neue"/>
              </a:rPr>
              <a:t>Sign-in for young children is optional! Not policy required, but encouraged. Attendance is required.</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3" name="Google Shape;293;p3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rPr lang="en-US" sz="1900"/>
              <a:t>Ideally, keep an electronic copy as well as a hard copy of each of these. Electronic can look like a filing system in your email account, Evernote, Google drive, or an external hard drive. The best way to do hard copies is to spend one day a week or one day per month (whatever works for you) printing off hard copies and filing them. </a:t>
            </a:r>
            <a:endParaRPr/>
          </a:p>
          <a:p>
            <a:pPr indent="0" lvl="0" marL="0" rtl="0" algn="l">
              <a:lnSpc>
                <a:spcPct val="117999"/>
              </a:lnSpc>
              <a:spcBef>
                <a:spcPts val="0"/>
              </a:spcBef>
              <a:spcAft>
                <a:spcPts val="0"/>
              </a:spcAft>
              <a:buNone/>
            </a:pPr>
            <a:r>
              <a:t/>
            </a:r>
            <a:endParaRPr sz="1900"/>
          </a:p>
          <a:p>
            <a:pPr indent="0" lvl="0" marL="0" rtl="0" algn="l">
              <a:lnSpc>
                <a:spcPct val="117999"/>
              </a:lnSpc>
              <a:spcBef>
                <a:spcPts val="0"/>
              </a:spcBef>
              <a:spcAft>
                <a:spcPts val="0"/>
              </a:spcAft>
              <a:buNone/>
            </a:pPr>
            <a:r>
              <a:rPr lang="en-US" sz="1900"/>
              <a:t>Once your church runs out of room to store things (estimated 10 - 20 years), you can store them with at the conference office.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4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2" name="Google Shape;312;p4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7999"/>
              </a:lnSpc>
              <a:spcBef>
                <a:spcPts val="0"/>
              </a:spcBef>
              <a:spcAft>
                <a:spcPts val="0"/>
              </a:spcAft>
              <a:buNone/>
            </a:pPr>
            <a:r>
              <a:t/>
            </a:r>
            <a:endParaRPr sz="1900"/>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4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8" name="Google Shape;318;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4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4" name="Google Shape;324;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44: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4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4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2" name="Google Shape;342;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4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8" name="Google Shape;348;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4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4" name="Google Shape;354;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3f7c84fde8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3f7c84fde8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5: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831222" y="1985533"/>
            <a:ext cx="22721700" cy="5473500"/>
          </a:xfrm>
          <a:prstGeom prst="rect">
            <a:avLst/>
          </a:prstGeom>
        </p:spPr>
        <p:txBody>
          <a:bodyPr anchorCtr="0" anchor="b" bIns="243800" lIns="243800" spcFirstLastPara="1" rIns="243800" wrap="square" tIns="243800">
            <a:normAutofit/>
          </a:bodyPr>
          <a:lstStyle>
            <a:lvl1pPr lvl="0" algn="ctr">
              <a:spcBef>
                <a:spcPts val="0"/>
              </a:spcBef>
              <a:spcAft>
                <a:spcPts val="0"/>
              </a:spcAft>
              <a:buSzPts val="13900"/>
              <a:buNone/>
              <a:defRPr sz="13900"/>
            </a:lvl1pPr>
            <a:lvl2pPr lvl="1" algn="ctr">
              <a:spcBef>
                <a:spcPts val="0"/>
              </a:spcBef>
              <a:spcAft>
                <a:spcPts val="0"/>
              </a:spcAft>
              <a:buSzPts val="13900"/>
              <a:buNone/>
              <a:defRPr sz="13900"/>
            </a:lvl2pPr>
            <a:lvl3pPr lvl="2" algn="ctr">
              <a:spcBef>
                <a:spcPts val="0"/>
              </a:spcBef>
              <a:spcAft>
                <a:spcPts val="0"/>
              </a:spcAft>
              <a:buSzPts val="13900"/>
              <a:buNone/>
              <a:defRPr sz="13900"/>
            </a:lvl3pPr>
            <a:lvl4pPr lvl="3" algn="ctr">
              <a:spcBef>
                <a:spcPts val="0"/>
              </a:spcBef>
              <a:spcAft>
                <a:spcPts val="0"/>
              </a:spcAft>
              <a:buSzPts val="13900"/>
              <a:buNone/>
              <a:defRPr sz="13900"/>
            </a:lvl4pPr>
            <a:lvl5pPr lvl="4" algn="ctr">
              <a:spcBef>
                <a:spcPts val="0"/>
              </a:spcBef>
              <a:spcAft>
                <a:spcPts val="0"/>
              </a:spcAft>
              <a:buSzPts val="13900"/>
              <a:buNone/>
              <a:defRPr sz="13900"/>
            </a:lvl5pPr>
            <a:lvl6pPr lvl="5" algn="ctr">
              <a:spcBef>
                <a:spcPts val="0"/>
              </a:spcBef>
              <a:spcAft>
                <a:spcPts val="0"/>
              </a:spcAft>
              <a:buSzPts val="13900"/>
              <a:buNone/>
              <a:defRPr sz="13900"/>
            </a:lvl6pPr>
            <a:lvl7pPr lvl="6" algn="ctr">
              <a:spcBef>
                <a:spcPts val="0"/>
              </a:spcBef>
              <a:spcAft>
                <a:spcPts val="0"/>
              </a:spcAft>
              <a:buSzPts val="13900"/>
              <a:buNone/>
              <a:defRPr sz="13900"/>
            </a:lvl7pPr>
            <a:lvl8pPr lvl="7" algn="ctr">
              <a:spcBef>
                <a:spcPts val="0"/>
              </a:spcBef>
              <a:spcAft>
                <a:spcPts val="0"/>
              </a:spcAft>
              <a:buSzPts val="13900"/>
              <a:buNone/>
              <a:defRPr sz="13900"/>
            </a:lvl8pPr>
            <a:lvl9pPr lvl="8" algn="ctr">
              <a:spcBef>
                <a:spcPts val="0"/>
              </a:spcBef>
              <a:spcAft>
                <a:spcPts val="0"/>
              </a:spcAft>
              <a:buSzPts val="13900"/>
              <a:buNone/>
              <a:defRPr sz="13900"/>
            </a:lvl9pPr>
          </a:lstStyle>
          <a:p/>
        </p:txBody>
      </p:sp>
      <p:sp>
        <p:nvSpPr>
          <p:cNvPr id="11" name="Google Shape;11;p2"/>
          <p:cNvSpPr txBox="1"/>
          <p:nvPr>
            <p:ph idx="1" type="subTitle"/>
          </p:nvPr>
        </p:nvSpPr>
        <p:spPr>
          <a:xfrm>
            <a:off x="831200" y="7557667"/>
            <a:ext cx="22721700" cy="2113500"/>
          </a:xfrm>
          <a:prstGeom prst="rect">
            <a:avLst/>
          </a:prstGeom>
        </p:spPr>
        <p:txBody>
          <a:bodyPr anchorCtr="0" anchor="t" bIns="243800" lIns="243800" spcFirstLastPara="1" rIns="243800" wrap="square" tIns="243800">
            <a:normAutofit/>
          </a:bodyPr>
          <a:lstStyle>
            <a:lvl1pPr lvl="0" algn="ctr">
              <a:lnSpc>
                <a:spcPct val="100000"/>
              </a:lnSpc>
              <a:spcBef>
                <a:spcPts val="0"/>
              </a:spcBef>
              <a:spcAft>
                <a:spcPts val="0"/>
              </a:spcAft>
              <a:buSzPts val="7500"/>
              <a:buNone/>
              <a:defRPr sz="7500"/>
            </a:lvl1pPr>
            <a:lvl2pPr lvl="1" algn="ctr">
              <a:lnSpc>
                <a:spcPct val="100000"/>
              </a:lnSpc>
              <a:spcBef>
                <a:spcPts val="0"/>
              </a:spcBef>
              <a:spcAft>
                <a:spcPts val="0"/>
              </a:spcAft>
              <a:buSzPts val="7500"/>
              <a:buNone/>
              <a:defRPr sz="7500"/>
            </a:lvl2pPr>
            <a:lvl3pPr lvl="2" algn="ctr">
              <a:lnSpc>
                <a:spcPct val="100000"/>
              </a:lnSpc>
              <a:spcBef>
                <a:spcPts val="0"/>
              </a:spcBef>
              <a:spcAft>
                <a:spcPts val="0"/>
              </a:spcAft>
              <a:buSzPts val="7500"/>
              <a:buNone/>
              <a:defRPr sz="7500"/>
            </a:lvl3pPr>
            <a:lvl4pPr lvl="3" algn="ctr">
              <a:lnSpc>
                <a:spcPct val="100000"/>
              </a:lnSpc>
              <a:spcBef>
                <a:spcPts val="0"/>
              </a:spcBef>
              <a:spcAft>
                <a:spcPts val="0"/>
              </a:spcAft>
              <a:buSzPts val="7500"/>
              <a:buNone/>
              <a:defRPr sz="7500"/>
            </a:lvl4pPr>
            <a:lvl5pPr lvl="4" algn="ctr">
              <a:lnSpc>
                <a:spcPct val="100000"/>
              </a:lnSpc>
              <a:spcBef>
                <a:spcPts val="0"/>
              </a:spcBef>
              <a:spcAft>
                <a:spcPts val="0"/>
              </a:spcAft>
              <a:buSzPts val="7500"/>
              <a:buNone/>
              <a:defRPr sz="7500"/>
            </a:lvl5pPr>
            <a:lvl6pPr lvl="5" algn="ctr">
              <a:lnSpc>
                <a:spcPct val="100000"/>
              </a:lnSpc>
              <a:spcBef>
                <a:spcPts val="0"/>
              </a:spcBef>
              <a:spcAft>
                <a:spcPts val="0"/>
              </a:spcAft>
              <a:buSzPts val="7500"/>
              <a:buNone/>
              <a:defRPr sz="7500"/>
            </a:lvl6pPr>
            <a:lvl7pPr lvl="6" algn="ctr">
              <a:lnSpc>
                <a:spcPct val="100000"/>
              </a:lnSpc>
              <a:spcBef>
                <a:spcPts val="0"/>
              </a:spcBef>
              <a:spcAft>
                <a:spcPts val="0"/>
              </a:spcAft>
              <a:buSzPts val="7500"/>
              <a:buNone/>
              <a:defRPr sz="7500"/>
            </a:lvl7pPr>
            <a:lvl8pPr lvl="7" algn="ctr">
              <a:lnSpc>
                <a:spcPct val="100000"/>
              </a:lnSpc>
              <a:spcBef>
                <a:spcPts val="0"/>
              </a:spcBef>
              <a:spcAft>
                <a:spcPts val="0"/>
              </a:spcAft>
              <a:buSzPts val="7500"/>
              <a:buNone/>
              <a:defRPr sz="7500"/>
            </a:lvl8pPr>
            <a:lvl9pPr lvl="8" algn="ctr">
              <a:lnSpc>
                <a:spcPct val="100000"/>
              </a:lnSpc>
              <a:spcBef>
                <a:spcPts val="0"/>
              </a:spcBef>
              <a:spcAft>
                <a:spcPts val="0"/>
              </a:spcAft>
              <a:buSzPts val="7500"/>
              <a:buNone/>
              <a:defRPr sz="7500"/>
            </a:lvl9pPr>
          </a:lstStyle>
          <a:p/>
        </p:txBody>
      </p:sp>
      <p:sp>
        <p:nvSpPr>
          <p:cNvPr id="12" name="Google Shape;12;p2"/>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831200" y="2949667"/>
            <a:ext cx="22721700" cy="5235900"/>
          </a:xfrm>
          <a:prstGeom prst="rect">
            <a:avLst/>
          </a:prstGeom>
        </p:spPr>
        <p:txBody>
          <a:bodyPr anchorCtr="0" anchor="b" bIns="243800" lIns="243800" spcFirstLastPara="1" rIns="243800" wrap="square" tIns="243800">
            <a:normAutofit/>
          </a:bodyPr>
          <a:lstStyle>
            <a:lvl1pPr lvl="0" algn="ctr">
              <a:spcBef>
                <a:spcPts val="0"/>
              </a:spcBef>
              <a:spcAft>
                <a:spcPts val="0"/>
              </a:spcAft>
              <a:buSzPts val="32000"/>
              <a:buNone/>
              <a:defRPr sz="32000"/>
            </a:lvl1pPr>
            <a:lvl2pPr lvl="1" algn="ctr">
              <a:spcBef>
                <a:spcPts val="0"/>
              </a:spcBef>
              <a:spcAft>
                <a:spcPts val="0"/>
              </a:spcAft>
              <a:buSzPts val="32000"/>
              <a:buNone/>
              <a:defRPr sz="32000"/>
            </a:lvl2pPr>
            <a:lvl3pPr lvl="2" algn="ctr">
              <a:spcBef>
                <a:spcPts val="0"/>
              </a:spcBef>
              <a:spcAft>
                <a:spcPts val="0"/>
              </a:spcAft>
              <a:buSzPts val="32000"/>
              <a:buNone/>
              <a:defRPr sz="32000"/>
            </a:lvl3pPr>
            <a:lvl4pPr lvl="3" algn="ctr">
              <a:spcBef>
                <a:spcPts val="0"/>
              </a:spcBef>
              <a:spcAft>
                <a:spcPts val="0"/>
              </a:spcAft>
              <a:buSzPts val="32000"/>
              <a:buNone/>
              <a:defRPr sz="32000"/>
            </a:lvl4pPr>
            <a:lvl5pPr lvl="4" algn="ctr">
              <a:spcBef>
                <a:spcPts val="0"/>
              </a:spcBef>
              <a:spcAft>
                <a:spcPts val="0"/>
              </a:spcAft>
              <a:buSzPts val="32000"/>
              <a:buNone/>
              <a:defRPr sz="32000"/>
            </a:lvl5pPr>
            <a:lvl6pPr lvl="5" algn="ctr">
              <a:spcBef>
                <a:spcPts val="0"/>
              </a:spcBef>
              <a:spcAft>
                <a:spcPts val="0"/>
              </a:spcAft>
              <a:buSzPts val="32000"/>
              <a:buNone/>
              <a:defRPr sz="32000"/>
            </a:lvl6pPr>
            <a:lvl7pPr lvl="6" algn="ctr">
              <a:spcBef>
                <a:spcPts val="0"/>
              </a:spcBef>
              <a:spcAft>
                <a:spcPts val="0"/>
              </a:spcAft>
              <a:buSzPts val="32000"/>
              <a:buNone/>
              <a:defRPr sz="32000"/>
            </a:lvl7pPr>
            <a:lvl8pPr lvl="7" algn="ctr">
              <a:spcBef>
                <a:spcPts val="0"/>
              </a:spcBef>
              <a:spcAft>
                <a:spcPts val="0"/>
              </a:spcAft>
              <a:buSzPts val="32000"/>
              <a:buNone/>
              <a:defRPr sz="32000"/>
            </a:lvl8pPr>
            <a:lvl9pPr lvl="8" algn="ctr">
              <a:spcBef>
                <a:spcPts val="0"/>
              </a:spcBef>
              <a:spcAft>
                <a:spcPts val="0"/>
              </a:spcAft>
              <a:buSzPts val="32000"/>
              <a:buNone/>
              <a:defRPr sz="32000"/>
            </a:lvl9pPr>
          </a:lstStyle>
          <a:p>
            <a:r>
              <a:t>xx%</a:t>
            </a:r>
          </a:p>
        </p:txBody>
      </p:sp>
      <p:sp>
        <p:nvSpPr>
          <p:cNvPr id="46" name="Google Shape;46;p11"/>
          <p:cNvSpPr txBox="1"/>
          <p:nvPr>
            <p:ph idx="1" type="body"/>
          </p:nvPr>
        </p:nvSpPr>
        <p:spPr>
          <a:xfrm>
            <a:off x="831200" y="8405933"/>
            <a:ext cx="22721700" cy="3468900"/>
          </a:xfrm>
          <a:prstGeom prst="rect">
            <a:avLst/>
          </a:prstGeom>
        </p:spPr>
        <p:txBody>
          <a:bodyPr anchorCtr="0" anchor="t" bIns="243800" lIns="243800" spcFirstLastPara="1" rIns="243800" wrap="square" tIns="243800">
            <a:normAutofit/>
          </a:bodyPr>
          <a:lstStyle>
            <a:lvl1pPr indent="-533400" lvl="0" marL="457200" algn="ctr">
              <a:spcBef>
                <a:spcPts val="0"/>
              </a:spcBef>
              <a:spcAft>
                <a:spcPts val="0"/>
              </a:spcAft>
              <a:buSzPts val="4800"/>
              <a:buChar char="●"/>
              <a:defRPr/>
            </a:lvl1pPr>
            <a:lvl2pPr indent="-463550" lvl="1" marL="914400" algn="ctr">
              <a:spcBef>
                <a:spcPts val="0"/>
              </a:spcBef>
              <a:spcAft>
                <a:spcPts val="0"/>
              </a:spcAft>
              <a:buSzPts val="3700"/>
              <a:buChar char="○"/>
              <a:defRPr/>
            </a:lvl2pPr>
            <a:lvl3pPr indent="-463550" lvl="2" marL="1371600" algn="ctr">
              <a:spcBef>
                <a:spcPts val="0"/>
              </a:spcBef>
              <a:spcAft>
                <a:spcPts val="0"/>
              </a:spcAft>
              <a:buSzPts val="3700"/>
              <a:buChar char="■"/>
              <a:defRPr/>
            </a:lvl3pPr>
            <a:lvl4pPr indent="-463550" lvl="3" marL="1828800" algn="ctr">
              <a:spcBef>
                <a:spcPts val="0"/>
              </a:spcBef>
              <a:spcAft>
                <a:spcPts val="0"/>
              </a:spcAft>
              <a:buSzPts val="3700"/>
              <a:buChar char="●"/>
              <a:defRPr/>
            </a:lvl4pPr>
            <a:lvl5pPr indent="-463550" lvl="4" marL="2286000" algn="ctr">
              <a:spcBef>
                <a:spcPts val="0"/>
              </a:spcBef>
              <a:spcAft>
                <a:spcPts val="0"/>
              </a:spcAft>
              <a:buSzPts val="3700"/>
              <a:buChar char="○"/>
              <a:defRPr/>
            </a:lvl5pPr>
            <a:lvl6pPr indent="-463550" lvl="5" marL="2743200" algn="ctr">
              <a:spcBef>
                <a:spcPts val="0"/>
              </a:spcBef>
              <a:spcAft>
                <a:spcPts val="0"/>
              </a:spcAft>
              <a:buSzPts val="3700"/>
              <a:buChar char="■"/>
              <a:defRPr/>
            </a:lvl6pPr>
            <a:lvl7pPr indent="-463550" lvl="6" marL="3200400" algn="ctr">
              <a:spcBef>
                <a:spcPts val="0"/>
              </a:spcBef>
              <a:spcAft>
                <a:spcPts val="0"/>
              </a:spcAft>
              <a:buSzPts val="3700"/>
              <a:buChar char="●"/>
              <a:defRPr/>
            </a:lvl7pPr>
            <a:lvl8pPr indent="-463550" lvl="7" marL="3657600" algn="ctr">
              <a:spcBef>
                <a:spcPts val="0"/>
              </a:spcBef>
              <a:spcAft>
                <a:spcPts val="0"/>
              </a:spcAft>
              <a:buSzPts val="3700"/>
              <a:buChar char="○"/>
              <a:defRPr/>
            </a:lvl8pPr>
            <a:lvl9pPr indent="-463550" lvl="8" marL="4114800" algn="ctr">
              <a:spcBef>
                <a:spcPts val="0"/>
              </a:spcBef>
              <a:spcAft>
                <a:spcPts val="0"/>
              </a:spcAft>
              <a:buSzPts val="3700"/>
              <a:buChar char="■"/>
              <a:defRPr/>
            </a:lvl9pPr>
          </a:lstStyle>
          <a:p/>
        </p:txBody>
      </p:sp>
      <p:sp>
        <p:nvSpPr>
          <p:cNvPr id="47" name="Google Shape;47;p11"/>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Subtitle" showMasterSp="0">
  <p:cSld name="TITLE_1">
    <p:spTree>
      <p:nvGrpSpPr>
        <p:cNvPr id="50" name="Shape 50"/>
        <p:cNvGrpSpPr/>
        <p:nvPr/>
      </p:nvGrpSpPr>
      <p:grpSpPr>
        <a:xfrm>
          <a:off x="0" y="0"/>
          <a:ext cx="0" cy="0"/>
          <a:chOff x="0" y="0"/>
          <a:chExt cx="0" cy="0"/>
        </a:xfrm>
      </p:grpSpPr>
      <p:sp>
        <p:nvSpPr>
          <p:cNvPr id="51" name="Google Shape;51;p13"/>
          <p:cNvSpPr/>
          <p:nvPr/>
        </p:nvSpPr>
        <p:spPr>
          <a:xfrm>
            <a:off x="-18842" y="4726"/>
            <a:ext cx="24421800" cy="1676700"/>
          </a:xfrm>
          <a:prstGeom prst="rect">
            <a:avLst/>
          </a:prstGeom>
          <a:solidFill>
            <a:srgbClr val="FDCB57"/>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FFFFFF"/>
              </a:buClr>
              <a:buSzPts val="3200"/>
              <a:buFont typeface="Helvetica Neue"/>
              <a:buNone/>
            </a:pPr>
            <a:r>
              <a:t/>
            </a:r>
            <a:endParaRPr b="0" i="0" sz="3200" u="none" cap="none" strike="noStrike">
              <a:solidFill>
                <a:srgbClr val="FFFFFF"/>
              </a:solidFill>
              <a:latin typeface="Helvetica Neue"/>
              <a:ea typeface="Helvetica Neue"/>
              <a:cs typeface="Helvetica Neue"/>
              <a:sym typeface="Helvetica Neue"/>
            </a:endParaRPr>
          </a:p>
        </p:txBody>
      </p:sp>
      <p:pic>
        <p:nvPicPr>
          <p:cNvPr descr="mbcm_logo_reverse.png" id="52" name="Google Shape;52;p13"/>
          <p:cNvPicPr preferRelativeResize="0"/>
          <p:nvPr/>
        </p:nvPicPr>
        <p:blipFill rotWithShape="1">
          <a:blip r:embed="rId2">
            <a:alphaModFix/>
          </a:blip>
          <a:srcRect b="0" l="0" r="0" t="0"/>
          <a:stretch/>
        </p:blipFill>
        <p:spPr>
          <a:xfrm>
            <a:off x="19387191" y="-1329703"/>
            <a:ext cx="5623727" cy="4345607"/>
          </a:xfrm>
          <a:prstGeom prst="rect">
            <a:avLst/>
          </a:prstGeom>
          <a:noFill/>
          <a:ln>
            <a:noFill/>
          </a:ln>
        </p:spPr>
      </p:pic>
      <p:sp>
        <p:nvSpPr>
          <p:cNvPr id="53" name="Google Shape;53;p13"/>
          <p:cNvSpPr txBox="1"/>
          <p:nvPr>
            <p:ph idx="12" type="sldNum"/>
          </p:nvPr>
        </p:nvSpPr>
        <p:spPr>
          <a:xfrm>
            <a:off x="11959031" y="13081000"/>
            <a:ext cx="453300" cy="461100"/>
          </a:xfrm>
          <a:prstGeom prst="rect">
            <a:avLst/>
          </a:prstGeom>
          <a:noFill/>
          <a:ln>
            <a:noFill/>
          </a:ln>
        </p:spPr>
        <p:txBody>
          <a:bodyPr anchorCtr="0" anchor="t" bIns="50800" lIns="50800" spcFirstLastPara="1" rIns="50800" wrap="square" tIns="50800">
            <a:normAutofit lnSpcReduction="20000"/>
          </a:bodyPr>
          <a:lstStyle>
            <a:lvl1pPr indent="0" lvl="0"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1pPr>
            <a:lvl2pPr indent="0" lvl="1"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2pPr>
            <a:lvl3pPr indent="0" lvl="2"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3pPr>
            <a:lvl4pPr indent="0" lvl="3"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4pPr>
            <a:lvl5pPr indent="0" lvl="4"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5pPr>
            <a:lvl6pPr indent="0" lvl="5"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6pPr>
            <a:lvl7pPr indent="0" lvl="6"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7pPr>
            <a:lvl8pPr indent="0" lvl="7"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8pPr>
            <a:lvl9pPr indent="0" lvl="8" marL="0" rtl="0" algn="ctr">
              <a:lnSpc>
                <a:spcPct val="100000"/>
              </a:lnSpc>
              <a:spcBef>
                <a:spcPts val="0"/>
              </a:spcBef>
              <a:spcAft>
                <a:spcPts val="0"/>
              </a:spcAft>
              <a:buClr>
                <a:srgbClr val="000000"/>
              </a:buClr>
              <a:buSzPts val="2400"/>
              <a:buFont typeface="Helvetica Neue Light"/>
              <a:buNone/>
              <a:defRPr b="0" sz="24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US"/>
              <a:t>‹#›</a:t>
            </a:fld>
            <a:endParaRPr sz="2700">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831200" y="5735600"/>
            <a:ext cx="22721700" cy="2244900"/>
          </a:xfrm>
          <a:prstGeom prst="rect">
            <a:avLst/>
          </a:prstGeom>
        </p:spPr>
        <p:txBody>
          <a:bodyPr anchorCtr="0" anchor="ctr" bIns="243800" lIns="243800" spcFirstLastPara="1" rIns="243800" wrap="square" tIns="243800">
            <a:norm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p:txBody>
      </p:sp>
      <p:sp>
        <p:nvSpPr>
          <p:cNvPr id="15" name="Google Shape;15;p3"/>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831200" y="1186733"/>
            <a:ext cx="22721700" cy="1527300"/>
          </a:xfrm>
          <a:prstGeom prst="rect">
            <a:avLst/>
          </a:prstGeom>
        </p:spPr>
        <p:txBody>
          <a:bodyPr anchorCtr="0" anchor="t" bIns="243800" lIns="243800" spcFirstLastPara="1" rIns="243800" wrap="square" tIns="243800">
            <a:norm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18" name="Google Shape;18;p4"/>
          <p:cNvSpPr txBox="1"/>
          <p:nvPr>
            <p:ph idx="1" type="body"/>
          </p:nvPr>
        </p:nvSpPr>
        <p:spPr>
          <a:xfrm>
            <a:off x="831200" y="3073267"/>
            <a:ext cx="22721700" cy="9110400"/>
          </a:xfrm>
          <a:prstGeom prst="rect">
            <a:avLst/>
          </a:prstGeom>
        </p:spPr>
        <p:txBody>
          <a:bodyPr anchorCtr="0" anchor="t" bIns="243800" lIns="243800" spcFirstLastPara="1" rIns="243800" wrap="square" tIns="243800">
            <a:normAutofit/>
          </a:bodyPr>
          <a:lstStyle>
            <a:lvl1pPr indent="-533400" lvl="0" marL="457200">
              <a:spcBef>
                <a:spcPts val="0"/>
              </a:spcBef>
              <a:spcAft>
                <a:spcPts val="0"/>
              </a:spcAft>
              <a:buSzPts val="4800"/>
              <a:buChar char="●"/>
              <a:defRPr/>
            </a:lvl1pPr>
            <a:lvl2pPr indent="-463550" lvl="1" marL="914400">
              <a:spcBef>
                <a:spcPts val="0"/>
              </a:spcBef>
              <a:spcAft>
                <a:spcPts val="0"/>
              </a:spcAft>
              <a:buSzPts val="3700"/>
              <a:buChar char="○"/>
              <a:defRPr/>
            </a:lvl2pPr>
            <a:lvl3pPr indent="-463550" lvl="2" marL="1371600">
              <a:spcBef>
                <a:spcPts val="0"/>
              </a:spcBef>
              <a:spcAft>
                <a:spcPts val="0"/>
              </a:spcAft>
              <a:buSzPts val="3700"/>
              <a:buChar char="■"/>
              <a:defRPr/>
            </a:lvl3pPr>
            <a:lvl4pPr indent="-463550" lvl="3" marL="1828800">
              <a:spcBef>
                <a:spcPts val="0"/>
              </a:spcBef>
              <a:spcAft>
                <a:spcPts val="0"/>
              </a:spcAft>
              <a:buSzPts val="3700"/>
              <a:buChar char="●"/>
              <a:defRPr/>
            </a:lvl4pPr>
            <a:lvl5pPr indent="-463550" lvl="4" marL="2286000">
              <a:spcBef>
                <a:spcPts val="0"/>
              </a:spcBef>
              <a:spcAft>
                <a:spcPts val="0"/>
              </a:spcAft>
              <a:buSzPts val="3700"/>
              <a:buChar char="○"/>
              <a:defRPr/>
            </a:lvl5pPr>
            <a:lvl6pPr indent="-463550" lvl="5" marL="2743200">
              <a:spcBef>
                <a:spcPts val="0"/>
              </a:spcBef>
              <a:spcAft>
                <a:spcPts val="0"/>
              </a:spcAft>
              <a:buSzPts val="3700"/>
              <a:buChar char="■"/>
              <a:defRPr/>
            </a:lvl6pPr>
            <a:lvl7pPr indent="-463550" lvl="6" marL="3200400">
              <a:spcBef>
                <a:spcPts val="0"/>
              </a:spcBef>
              <a:spcAft>
                <a:spcPts val="0"/>
              </a:spcAft>
              <a:buSzPts val="3700"/>
              <a:buChar char="●"/>
              <a:defRPr/>
            </a:lvl7pPr>
            <a:lvl8pPr indent="-463550" lvl="7" marL="3657600">
              <a:spcBef>
                <a:spcPts val="0"/>
              </a:spcBef>
              <a:spcAft>
                <a:spcPts val="0"/>
              </a:spcAft>
              <a:buSzPts val="3700"/>
              <a:buChar char="○"/>
              <a:defRPr/>
            </a:lvl8pPr>
            <a:lvl9pPr indent="-463550" lvl="8" marL="4114800">
              <a:spcBef>
                <a:spcPts val="0"/>
              </a:spcBef>
              <a:spcAft>
                <a:spcPts val="0"/>
              </a:spcAft>
              <a:buSzPts val="3700"/>
              <a:buChar char="■"/>
              <a:defRPr/>
            </a:lvl9pPr>
          </a:lstStyle>
          <a:p/>
        </p:txBody>
      </p:sp>
      <p:sp>
        <p:nvSpPr>
          <p:cNvPr id="19" name="Google Shape;19;p4"/>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831200" y="1186733"/>
            <a:ext cx="22721700" cy="1527300"/>
          </a:xfrm>
          <a:prstGeom prst="rect">
            <a:avLst/>
          </a:prstGeom>
        </p:spPr>
        <p:txBody>
          <a:bodyPr anchorCtr="0" anchor="t" bIns="243800" lIns="243800" spcFirstLastPara="1" rIns="243800" wrap="square" tIns="243800">
            <a:norm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22" name="Google Shape;22;p5"/>
          <p:cNvSpPr txBox="1"/>
          <p:nvPr>
            <p:ph idx="1" type="body"/>
          </p:nvPr>
        </p:nvSpPr>
        <p:spPr>
          <a:xfrm>
            <a:off x="831200" y="3073267"/>
            <a:ext cx="10666500" cy="9110400"/>
          </a:xfrm>
          <a:prstGeom prst="rect">
            <a:avLst/>
          </a:prstGeom>
        </p:spPr>
        <p:txBody>
          <a:bodyPr anchorCtr="0" anchor="t" bIns="243800" lIns="243800" spcFirstLastPara="1" rIns="243800" wrap="square" tIns="243800">
            <a:normAutofit/>
          </a:bodyPr>
          <a:lstStyle>
            <a:lvl1pPr indent="-463550" lvl="0" marL="457200">
              <a:spcBef>
                <a:spcPts val="0"/>
              </a:spcBef>
              <a:spcAft>
                <a:spcPts val="0"/>
              </a:spcAft>
              <a:buSzPts val="3700"/>
              <a:buChar char="●"/>
              <a:defRPr sz="3700"/>
            </a:lvl1pPr>
            <a:lvl2pPr indent="-431800" lvl="1" marL="914400">
              <a:spcBef>
                <a:spcPts val="0"/>
              </a:spcBef>
              <a:spcAft>
                <a:spcPts val="0"/>
              </a:spcAft>
              <a:buSzPts val="3200"/>
              <a:buChar char="○"/>
              <a:defRPr sz="3200"/>
            </a:lvl2pPr>
            <a:lvl3pPr indent="-431800" lvl="2" marL="1371600">
              <a:spcBef>
                <a:spcPts val="0"/>
              </a:spcBef>
              <a:spcAft>
                <a:spcPts val="0"/>
              </a:spcAft>
              <a:buSzPts val="3200"/>
              <a:buChar char="■"/>
              <a:defRPr sz="3200"/>
            </a:lvl3pPr>
            <a:lvl4pPr indent="-431800" lvl="3" marL="1828800">
              <a:spcBef>
                <a:spcPts val="0"/>
              </a:spcBef>
              <a:spcAft>
                <a:spcPts val="0"/>
              </a:spcAft>
              <a:buSzPts val="3200"/>
              <a:buChar char="●"/>
              <a:defRPr sz="3200"/>
            </a:lvl4pPr>
            <a:lvl5pPr indent="-431800" lvl="4" marL="2286000">
              <a:spcBef>
                <a:spcPts val="0"/>
              </a:spcBef>
              <a:spcAft>
                <a:spcPts val="0"/>
              </a:spcAft>
              <a:buSzPts val="3200"/>
              <a:buChar char="○"/>
              <a:defRPr sz="3200"/>
            </a:lvl5pPr>
            <a:lvl6pPr indent="-431800" lvl="5" marL="2743200">
              <a:spcBef>
                <a:spcPts val="0"/>
              </a:spcBef>
              <a:spcAft>
                <a:spcPts val="0"/>
              </a:spcAft>
              <a:buSzPts val="3200"/>
              <a:buChar char="■"/>
              <a:defRPr sz="3200"/>
            </a:lvl6pPr>
            <a:lvl7pPr indent="-431800" lvl="6" marL="3200400">
              <a:spcBef>
                <a:spcPts val="0"/>
              </a:spcBef>
              <a:spcAft>
                <a:spcPts val="0"/>
              </a:spcAft>
              <a:buSzPts val="3200"/>
              <a:buChar char="●"/>
              <a:defRPr sz="3200"/>
            </a:lvl7pPr>
            <a:lvl8pPr indent="-431800" lvl="7" marL="3657600">
              <a:spcBef>
                <a:spcPts val="0"/>
              </a:spcBef>
              <a:spcAft>
                <a:spcPts val="0"/>
              </a:spcAft>
              <a:buSzPts val="3200"/>
              <a:buChar char="○"/>
              <a:defRPr sz="3200"/>
            </a:lvl8pPr>
            <a:lvl9pPr indent="-431800" lvl="8" marL="4114800">
              <a:spcBef>
                <a:spcPts val="0"/>
              </a:spcBef>
              <a:spcAft>
                <a:spcPts val="0"/>
              </a:spcAft>
              <a:buSzPts val="3200"/>
              <a:buChar char="■"/>
              <a:defRPr sz="3200"/>
            </a:lvl9pPr>
          </a:lstStyle>
          <a:p/>
        </p:txBody>
      </p:sp>
      <p:sp>
        <p:nvSpPr>
          <p:cNvPr id="23" name="Google Shape;23;p5"/>
          <p:cNvSpPr txBox="1"/>
          <p:nvPr>
            <p:ph idx="2" type="body"/>
          </p:nvPr>
        </p:nvSpPr>
        <p:spPr>
          <a:xfrm>
            <a:off x="12886400" y="3073267"/>
            <a:ext cx="10666500" cy="9110400"/>
          </a:xfrm>
          <a:prstGeom prst="rect">
            <a:avLst/>
          </a:prstGeom>
        </p:spPr>
        <p:txBody>
          <a:bodyPr anchorCtr="0" anchor="t" bIns="243800" lIns="243800" spcFirstLastPara="1" rIns="243800" wrap="square" tIns="243800">
            <a:normAutofit/>
          </a:bodyPr>
          <a:lstStyle>
            <a:lvl1pPr indent="-463550" lvl="0" marL="457200">
              <a:spcBef>
                <a:spcPts val="0"/>
              </a:spcBef>
              <a:spcAft>
                <a:spcPts val="0"/>
              </a:spcAft>
              <a:buSzPts val="3700"/>
              <a:buChar char="●"/>
              <a:defRPr sz="3700"/>
            </a:lvl1pPr>
            <a:lvl2pPr indent="-431800" lvl="1" marL="914400">
              <a:spcBef>
                <a:spcPts val="0"/>
              </a:spcBef>
              <a:spcAft>
                <a:spcPts val="0"/>
              </a:spcAft>
              <a:buSzPts val="3200"/>
              <a:buChar char="○"/>
              <a:defRPr sz="3200"/>
            </a:lvl2pPr>
            <a:lvl3pPr indent="-431800" lvl="2" marL="1371600">
              <a:spcBef>
                <a:spcPts val="0"/>
              </a:spcBef>
              <a:spcAft>
                <a:spcPts val="0"/>
              </a:spcAft>
              <a:buSzPts val="3200"/>
              <a:buChar char="■"/>
              <a:defRPr sz="3200"/>
            </a:lvl3pPr>
            <a:lvl4pPr indent="-431800" lvl="3" marL="1828800">
              <a:spcBef>
                <a:spcPts val="0"/>
              </a:spcBef>
              <a:spcAft>
                <a:spcPts val="0"/>
              </a:spcAft>
              <a:buSzPts val="3200"/>
              <a:buChar char="●"/>
              <a:defRPr sz="3200"/>
            </a:lvl4pPr>
            <a:lvl5pPr indent="-431800" lvl="4" marL="2286000">
              <a:spcBef>
                <a:spcPts val="0"/>
              </a:spcBef>
              <a:spcAft>
                <a:spcPts val="0"/>
              </a:spcAft>
              <a:buSzPts val="3200"/>
              <a:buChar char="○"/>
              <a:defRPr sz="3200"/>
            </a:lvl5pPr>
            <a:lvl6pPr indent="-431800" lvl="5" marL="2743200">
              <a:spcBef>
                <a:spcPts val="0"/>
              </a:spcBef>
              <a:spcAft>
                <a:spcPts val="0"/>
              </a:spcAft>
              <a:buSzPts val="3200"/>
              <a:buChar char="■"/>
              <a:defRPr sz="3200"/>
            </a:lvl6pPr>
            <a:lvl7pPr indent="-431800" lvl="6" marL="3200400">
              <a:spcBef>
                <a:spcPts val="0"/>
              </a:spcBef>
              <a:spcAft>
                <a:spcPts val="0"/>
              </a:spcAft>
              <a:buSzPts val="3200"/>
              <a:buChar char="●"/>
              <a:defRPr sz="3200"/>
            </a:lvl7pPr>
            <a:lvl8pPr indent="-431800" lvl="7" marL="3657600">
              <a:spcBef>
                <a:spcPts val="0"/>
              </a:spcBef>
              <a:spcAft>
                <a:spcPts val="0"/>
              </a:spcAft>
              <a:buSzPts val="3200"/>
              <a:buChar char="○"/>
              <a:defRPr sz="3200"/>
            </a:lvl8pPr>
            <a:lvl9pPr indent="-431800" lvl="8" marL="4114800">
              <a:spcBef>
                <a:spcPts val="0"/>
              </a:spcBef>
              <a:spcAft>
                <a:spcPts val="0"/>
              </a:spcAft>
              <a:buSzPts val="3200"/>
              <a:buChar char="■"/>
              <a:defRPr sz="3200"/>
            </a:lvl9pPr>
          </a:lstStyle>
          <a:p/>
        </p:txBody>
      </p:sp>
      <p:sp>
        <p:nvSpPr>
          <p:cNvPr id="24" name="Google Shape;24;p5"/>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831200" y="1186733"/>
            <a:ext cx="22721700" cy="1527300"/>
          </a:xfrm>
          <a:prstGeom prst="rect">
            <a:avLst/>
          </a:prstGeom>
        </p:spPr>
        <p:txBody>
          <a:bodyPr anchorCtr="0" anchor="t" bIns="243800" lIns="243800" spcFirstLastPara="1" rIns="243800" wrap="square" tIns="243800">
            <a:norm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27" name="Google Shape;27;p6"/>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831200" y="1481600"/>
            <a:ext cx="7488000" cy="2015100"/>
          </a:xfrm>
          <a:prstGeom prst="rect">
            <a:avLst/>
          </a:prstGeom>
        </p:spPr>
        <p:txBody>
          <a:bodyPr anchorCtr="0" anchor="b" bIns="243800" lIns="243800" spcFirstLastPara="1" rIns="243800" wrap="square" tIns="24380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0" name="Google Shape;30;p7"/>
          <p:cNvSpPr txBox="1"/>
          <p:nvPr>
            <p:ph idx="1" type="body"/>
          </p:nvPr>
        </p:nvSpPr>
        <p:spPr>
          <a:xfrm>
            <a:off x="831200" y="3705600"/>
            <a:ext cx="7488000" cy="8478300"/>
          </a:xfrm>
          <a:prstGeom prst="rect">
            <a:avLst/>
          </a:prstGeom>
        </p:spPr>
        <p:txBody>
          <a:bodyPr anchorCtr="0" anchor="t" bIns="243800" lIns="243800" spcFirstLastPara="1" rIns="243800" wrap="square" tIns="243800">
            <a:normAutofit/>
          </a:bodyPr>
          <a:lstStyle>
            <a:lvl1pPr indent="-431800" lvl="0" marL="457200">
              <a:spcBef>
                <a:spcPts val="0"/>
              </a:spcBef>
              <a:spcAft>
                <a:spcPts val="0"/>
              </a:spcAft>
              <a:buSzPts val="3200"/>
              <a:buChar char="●"/>
              <a:defRPr sz="3200"/>
            </a:lvl1pPr>
            <a:lvl2pPr indent="-431800" lvl="1" marL="914400">
              <a:spcBef>
                <a:spcPts val="0"/>
              </a:spcBef>
              <a:spcAft>
                <a:spcPts val="0"/>
              </a:spcAft>
              <a:buSzPts val="3200"/>
              <a:buChar char="○"/>
              <a:defRPr sz="3200"/>
            </a:lvl2pPr>
            <a:lvl3pPr indent="-431800" lvl="2" marL="1371600">
              <a:spcBef>
                <a:spcPts val="0"/>
              </a:spcBef>
              <a:spcAft>
                <a:spcPts val="0"/>
              </a:spcAft>
              <a:buSzPts val="3200"/>
              <a:buChar char="■"/>
              <a:defRPr sz="3200"/>
            </a:lvl3pPr>
            <a:lvl4pPr indent="-431800" lvl="3" marL="1828800">
              <a:spcBef>
                <a:spcPts val="0"/>
              </a:spcBef>
              <a:spcAft>
                <a:spcPts val="0"/>
              </a:spcAft>
              <a:buSzPts val="3200"/>
              <a:buChar char="●"/>
              <a:defRPr sz="3200"/>
            </a:lvl4pPr>
            <a:lvl5pPr indent="-431800" lvl="4" marL="2286000">
              <a:spcBef>
                <a:spcPts val="0"/>
              </a:spcBef>
              <a:spcAft>
                <a:spcPts val="0"/>
              </a:spcAft>
              <a:buSzPts val="3200"/>
              <a:buChar char="○"/>
              <a:defRPr sz="3200"/>
            </a:lvl5pPr>
            <a:lvl6pPr indent="-431800" lvl="5" marL="2743200">
              <a:spcBef>
                <a:spcPts val="0"/>
              </a:spcBef>
              <a:spcAft>
                <a:spcPts val="0"/>
              </a:spcAft>
              <a:buSzPts val="3200"/>
              <a:buChar char="■"/>
              <a:defRPr sz="3200"/>
            </a:lvl6pPr>
            <a:lvl7pPr indent="-431800" lvl="6" marL="3200400">
              <a:spcBef>
                <a:spcPts val="0"/>
              </a:spcBef>
              <a:spcAft>
                <a:spcPts val="0"/>
              </a:spcAft>
              <a:buSzPts val="3200"/>
              <a:buChar char="●"/>
              <a:defRPr sz="3200"/>
            </a:lvl7pPr>
            <a:lvl8pPr indent="-431800" lvl="7" marL="3657600">
              <a:spcBef>
                <a:spcPts val="0"/>
              </a:spcBef>
              <a:spcAft>
                <a:spcPts val="0"/>
              </a:spcAft>
              <a:buSzPts val="3200"/>
              <a:buChar char="○"/>
              <a:defRPr sz="3200"/>
            </a:lvl8pPr>
            <a:lvl9pPr indent="-431800" lvl="8" marL="4114800">
              <a:spcBef>
                <a:spcPts val="0"/>
              </a:spcBef>
              <a:spcAft>
                <a:spcPts val="0"/>
              </a:spcAft>
              <a:buSzPts val="3200"/>
              <a:buChar char="■"/>
              <a:defRPr sz="3200"/>
            </a:lvl9pPr>
          </a:lstStyle>
          <a:p/>
        </p:txBody>
      </p:sp>
      <p:sp>
        <p:nvSpPr>
          <p:cNvPr id="31" name="Google Shape;31;p7"/>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307333" y="1200400"/>
            <a:ext cx="16980900" cy="10908900"/>
          </a:xfrm>
          <a:prstGeom prst="rect">
            <a:avLst/>
          </a:prstGeom>
        </p:spPr>
        <p:txBody>
          <a:bodyPr anchorCtr="0" anchor="ctr" bIns="243800" lIns="243800" spcFirstLastPara="1" rIns="243800" wrap="square" tIns="243800">
            <a:normAutofit/>
          </a:bodyPr>
          <a:lstStyle>
            <a:lvl1pPr lvl="0">
              <a:spcBef>
                <a:spcPts val="0"/>
              </a:spcBef>
              <a:spcAft>
                <a:spcPts val="0"/>
              </a:spcAft>
              <a:buSzPts val="12800"/>
              <a:buNone/>
              <a:defRPr sz="12800"/>
            </a:lvl1pPr>
            <a:lvl2pPr lvl="1">
              <a:spcBef>
                <a:spcPts val="0"/>
              </a:spcBef>
              <a:spcAft>
                <a:spcPts val="0"/>
              </a:spcAft>
              <a:buSzPts val="12800"/>
              <a:buNone/>
              <a:defRPr sz="12800"/>
            </a:lvl2pPr>
            <a:lvl3pPr lvl="2">
              <a:spcBef>
                <a:spcPts val="0"/>
              </a:spcBef>
              <a:spcAft>
                <a:spcPts val="0"/>
              </a:spcAft>
              <a:buSzPts val="12800"/>
              <a:buNone/>
              <a:defRPr sz="12800"/>
            </a:lvl3pPr>
            <a:lvl4pPr lvl="3">
              <a:spcBef>
                <a:spcPts val="0"/>
              </a:spcBef>
              <a:spcAft>
                <a:spcPts val="0"/>
              </a:spcAft>
              <a:buSzPts val="12800"/>
              <a:buNone/>
              <a:defRPr sz="12800"/>
            </a:lvl4pPr>
            <a:lvl5pPr lvl="4">
              <a:spcBef>
                <a:spcPts val="0"/>
              </a:spcBef>
              <a:spcAft>
                <a:spcPts val="0"/>
              </a:spcAft>
              <a:buSzPts val="12800"/>
              <a:buNone/>
              <a:defRPr sz="12800"/>
            </a:lvl5pPr>
            <a:lvl6pPr lvl="5">
              <a:spcBef>
                <a:spcPts val="0"/>
              </a:spcBef>
              <a:spcAft>
                <a:spcPts val="0"/>
              </a:spcAft>
              <a:buSzPts val="12800"/>
              <a:buNone/>
              <a:defRPr sz="12800"/>
            </a:lvl6pPr>
            <a:lvl7pPr lvl="6">
              <a:spcBef>
                <a:spcPts val="0"/>
              </a:spcBef>
              <a:spcAft>
                <a:spcPts val="0"/>
              </a:spcAft>
              <a:buSzPts val="12800"/>
              <a:buNone/>
              <a:defRPr sz="12800"/>
            </a:lvl7pPr>
            <a:lvl8pPr lvl="7">
              <a:spcBef>
                <a:spcPts val="0"/>
              </a:spcBef>
              <a:spcAft>
                <a:spcPts val="0"/>
              </a:spcAft>
              <a:buSzPts val="12800"/>
              <a:buNone/>
              <a:defRPr sz="12800"/>
            </a:lvl8pPr>
            <a:lvl9pPr lvl="8">
              <a:spcBef>
                <a:spcPts val="0"/>
              </a:spcBef>
              <a:spcAft>
                <a:spcPts val="0"/>
              </a:spcAft>
              <a:buSzPts val="12800"/>
              <a:buNone/>
              <a:defRPr sz="12800"/>
            </a:lvl9pPr>
          </a:lstStyle>
          <a:p/>
        </p:txBody>
      </p:sp>
      <p:sp>
        <p:nvSpPr>
          <p:cNvPr id="34" name="Google Shape;34;p8"/>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2192000" y="-333"/>
            <a:ext cx="12192000" cy="13716000"/>
          </a:xfrm>
          <a:prstGeom prst="rect">
            <a:avLst/>
          </a:prstGeom>
          <a:solidFill>
            <a:schemeClr val="lt2"/>
          </a:solidFill>
          <a:ln>
            <a:noFill/>
          </a:ln>
        </p:spPr>
        <p:txBody>
          <a:bodyPr anchorCtr="0" anchor="ctr" bIns="243800" lIns="243800" spcFirstLastPara="1" rIns="243800" wrap="square" tIns="2438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708000" y="3288467"/>
            <a:ext cx="10787100" cy="3952800"/>
          </a:xfrm>
          <a:prstGeom prst="rect">
            <a:avLst/>
          </a:prstGeom>
        </p:spPr>
        <p:txBody>
          <a:bodyPr anchorCtr="0" anchor="b" bIns="243800" lIns="243800" spcFirstLastPara="1" rIns="243800" wrap="square" tIns="243800">
            <a:normAutofit/>
          </a:bodyPr>
          <a:lstStyle>
            <a:lvl1pPr lvl="0" algn="ctr">
              <a:spcBef>
                <a:spcPts val="0"/>
              </a:spcBef>
              <a:spcAft>
                <a:spcPts val="0"/>
              </a:spcAft>
              <a:buSzPts val="11200"/>
              <a:buNone/>
              <a:defRPr sz="11200"/>
            </a:lvl1pPr>
            <a:lvl2pPr lvl="1" algn="ctr">
              <a:spcBef>
                <a:spcPts val="0"/>
              </a:spcBef>
              <a:spcAft>
                <a:spcPts val="0"/>
              </a:spcAft>
              <a:buSzPts val="11200"/>
              <a:buNone/>
              <a:defRPr sz="11200"/>
            </a:lvl2pPr>
            <a:lvl3pPr lvl="2" algn="ctr">
              <a:spcBef>
                <a:spcPts val="0"/>
              </a:spcBef>
              <a:spcAft>
                <a:spcPts val="0"/>
              </a:spcAft>
              <a:buSzPts val="11200"/>
              <a:buNone/>
              <a:defRPr sz="11200"/>
            </a:lvl3pPr>
            <a:lvl4pPr lvl="3" algn="ctr">
              <a:spcBef>
                <a:spcPts val="0"/>
              </a:spcBef>
              <a:spcAft>
                <a:spcPts val="0"/>
              </a:spcAft>
              <a:buSzPts val="11200"/>
              <a:buNone/>
              <a:defRPr sz="11200"/>
            </a:lvl4pPr>
            <a:lvl5pPr lvl="4" algn="ctr">
              <a:spcBef>
                <a:spcPts val="0"/>
              </a:spcBef>
              <a:spcAft>
                <a:spcPts val="0"/>
              </a:spcAft>
              <a:buSzPts val="11200"/>
              <a:buNone/>
              <a:defRPr sz="11200"/>
            </a:lvl5pPr>
            <a:lvl6pPr lvl="5" algn="ctr">
              <a:spcBef>
                <a:spcPts val="0"/>
              </a:spcBef>
              <a:spcAft>
                <a:spcPts val="0"/>
              </a:spcAft>
              <a:buSzPts val="11200"/>
              <a:buNone/>
              <a:defRPr sz="11200"/>
            </a:lvl6pPr>
            <a:lvl7pPr lvl="6" algn="ctr">
              <a:spcBef>
                <a:spcPts val="0"/>
              </a:spcBef>
              <a:spcAft>
                <a:spcPts val="0"/>
              </a:spcAft>
              <a:buSzPts val="11200"/>
              <a:buNone/>
              <a:defRPr sz="11200"/>
            </a:lvl7pPr>
            <a:lvl8pPr lvl="7" algn="ctr">
              <a:spcBef>
                <a:spcPts val="0"/>
              </a:spcBef>
              <a:spcAft>
                <a:spcPts val="0"/>
              </a:spcAft>
              <a:buSzPts val="11200"/>
              <a:buNone/>
              <a:defRPr sz="11200"/>
            </a:lvl8pPr>
            <a:lvl9pPr lvl="8" algn="ctr">
              <a:spcBef>
                <a:spcPts val="0"/>
              </a:spcBef>
              <a:spcAft>
                <a:spcPts val="0"/>
              </a:spcAft>
              <a:buSzPts val="11200"/>
              <a:buNone/>
              <a:defRPr sz="11200"/>
            </a:lvl9pPr>
          </a:lstStyle>
          <a:p/>
        </p:txBody>
      </p:sp>
      <p:sp>
        <p:nvSpPr>
          <p:cNvPr id="38" name="Google Shape;38;p9"/>
          <p:cNvSpPr txBox="1"/>
          <p:nvPr>
            <p:ph idx="1" type="subTitle"/>
          </p:nvPr>
        </p:nvSpPr>
        <p:spPr>
          <a:xfrm>
            <a:off x="708000" y="7474867"/>
            <a:ext cx="10787100" cy="3293700"/>
          </a:xfrm>
          <a:prstGeom prst="rect">
            <a:avLst/>
          </a:prstGeom>
        </p:spPr>
        <p:txBody>
          <a:bodyPr anchorCtr="0" anchor="t" bIns="243800" lIns="243800" spcFirstLastPara="1" rIns="243800" wrap="square" tIns="24380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p:txBody>
      </p:sp>
      <p:sp>
        <p:nvSpPr>
          <p:cNvPr id="39" name="Google Shape;39;p9"/>
          <p:cNvSpPr txBox="1"/>
          <p:nvPr>
            <p:ph idx="2" type="body"/>
          </p:nvPr>
        </p:nvSpPr>
        <p:spPr>
          <a:xfrm>
            <a:off x="13172000" y="1930867"/>
            <a:ext cx="10232100" cy="9853500"/>
          </a:xfrm>
          <a:prstGeom prst="rect">
            <a:avLst/>
          </a:prstGeom>
        </p:spPr>
        <p:txBody>
          <a:bodyPr anchorCtr="0" anchor="ctr" bIns="243800" lIns="243800" spcFirstLastPara="1" rIns="243800" wrap="square" tIns="243800">
            <a:normAutofit/>
          </a:bodyPr>
          <a:lstStyle>
            <a:lvl1pPr indent="-533400" lvl="0" marL="457200">
              <a:spcBef>
                <a:spcPts val="0"/>
              </a:spcBef>
              <a:spcAft>
                <a:spcPts val="0"/>
              </a:spcAft>
              <a:buSzPts val="4800"/>
              <a:buChar char="●"/>
              <a:defRPr/>
            </a:lvl1pPr>
            <a:lvl2pPr indent="-463550" lvl="1" marL="914400">
              <a:spcBef>
                <a:spcPts val="0"/>
              </a:spcBef>
              <a:spcAft>
                <a:spcPts val="0"/>
              </a:spcAft>
              <a:buSzPts val="3700"/>
              <a:buChar char="○"/>
              <a:defRPr/>
            </a:lvl2pPr>
            <a:lvl3pPr indent="-463550" lvl="2" marL="1371600">
              <a:spcBef>
                <a:spcPts val="0"/>
              </a:spcBef>
              <a:spcAft>
                <a:spcPts val="0"/>
              </a:spcAft>
              <a:buSzPts val="3700"/>
              <a:buChar char="■"/>
              <a:defRPr/>
            </a:lvl3pPr>
            <a:lvl4pPr indent="-463550" lvl="3" marL="1828800">
              <a:spcBef>
                <a:spcPts val="0"/>
              </a:spcBef>
              <a:spcAft>
                <a:spcPts val="0"/>
              </a:spcAft>
              <a:buSzPts val="3700"/>
              <a:buChar char="●"/>
              <a:defRPr/>
            </a:lvl4pPr>
            <a:lvl5pPr indent="-463550" lvl="4" marL="2286000">
              <a:spcBef>
                <a:spcPts val="0"/>
              </a:spcBef>
              <a:spcAft>
                <a:spcPts val="0"/>
              </a:spcAft>
              <a:buSzPts val="3700"/>
              <a:buChar char="○"/>
              <a:defRPr/>
            </a:lvl5pPr>
            <a:lvl6pPr indent="-463550" lvl="5" marL="2743200">
              <a:spcBef>
                <a:spcPts val="0"/>
              </a:spcBef>
              <a:spcAft>
                <a:spcPts val="0"/>
              </a:spcAft>
              <a:buSzPts val="3700"/>
              <a:buChar char="■"/>
              <a:defRPr/>
            </a:lvl6pPr>
            <a:lvl7pPr indent="-463550" lvl="6" marL="3200400">
              <a:spcBef>
                <a:spcPts val="0"/>
              </a:spcBef>
              <a:spcAft>
                <a:spcPts val="0"/>
              </a:spcAft>
              <a:buSzPts val="3700"/>
              <a:buChar char="●"/>
              <a:defRPr/>
            </a:lvl7pPr>
            <a:lvl8pPr indent="-463550" lvl="7" marL="3657600">
              <a:spcBef>
                <a:spcPts val="0"/>
              </a:spcBef>
              <a:spcAft>
                <a:spcPts val="0"/>
              </a:spcAft>
              <a:buSzPts val="3700"/>
              <a:buChar char="○"/>
              <a:defRPr/>
            </a:lvl8pPr>
            <a:lvl9pPr indent="-463550" lvl="8" marL="4114800">
              <a:spcBef>
                <a:spcPts val="0"/>
              </a:spcBef>
              <a:spcAft>
                <a:spcPts val="0"/>
              </a:spcAft>
              <a:buSzPts val="3700"/>
              <a:buChar char="■"/>
              <a:defRPr/>
            </a:lvl9pPr>
          </a:lstStyle>
          <a:p/>
        </p:txBody>
      </p:sp>
      <p:sp>
        <p:nvSpPr>
          <p:cNvPr id="40" name="Google Shape;40;p9"/>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831200" y="11281533"/>
            <a:ext cx="15996900" cy="1613700"/>
          </a:xfrm>
          <a:prstGeom prst="rect">
            <a:avLst/>
          </a:prstGeom>
        </p:spPr>
        <p:txBody>
          <a:bodyPr anchorCtr="0" anchor="ctr" bIns="243800" lIns="243800" spcFirstLastPara="1" rIns="243800" wrap="square" tIns="243800">
            <a:normAutofit/>
          </a:bodyPr>
          <a:lstStyle>
            <a:lvl1pPr indent="-228600" lvl="0" marL="457200">
              <a:lnSpc>
                <a:spcPct val="100000"/>
              </a:lnSpc>
              <a:spcBef>
                <a:spcPts val="0"/>
              </a:spcBef>
              <a:spcAft>
                <a:spcPts val="0"/>
              </a:spcAft>
              <a:buSzPts val="4800"/>
              <a:buNone/>
              <a:defRPr/>
            </a:lvl1pPr>
          </a:lstStyle>
          <a:p/>
        </p:txBody>
      </p:sp>
      <p:sp>
        <p:nvSpPr>
          <p:cNvPr id="43" name="Google Shape;43;p10"/>
          <p:cNvSpPr txBox="1"/>
          <p:nvPr>
            <p:ph idx="12" type="sldNum"/>
          </p:nvPr>
        </p:nvSpPr>
        <p:spPr>
          <a:xfrm>
            <a:off x="22593221" y="12435245"/>
            <a:ext cx="1463100" cy="1049700"/>
          </a:xfrm>
          <a:prstGeom prst="rect">
            <a:avLst/>
          </a:prstGeom>
        </p:spPr>
        <p:txBody>
          <a:bodyPr anchorCtr="0" anchor="ctr" bIns="243800" lIns="243800" spcFirstLastPara="1" rIns="243800" wrap="square" tIns="2438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1200" y="1186733"/>
            <a:ext cx="22721700" cy="1527300"/>
          </a:xfrm>
          <a:prstGeom prst="rect">
            <a:avLst/>
          </a:prstGeom>
          <a:noFill/>
          <a:ln>
            <a:noFill/>
          </a:ln>
        </p:spPr>
        <p:txBody>
          <a:bodyPr anchorCtr="0" anchor="t" bIns="243800" lIns="243800" spcFirstLastPara="1" rIns="243800" wrap="square" tIns="243800">
            <a:normAutofit/>
          </a:bodyPr>
          <a:lstStyle>
            <a:lvl1pPr lvl="0">
              <a:spcBef>
                <a:spcPts val="0"/>
              </a:spcBef>
              <a:spcAft>
                <a:spcPts val="0"/>
              </a:spcAft>
              <a:buClr>
                <a:schemeClr val="dk1"/>
              </a:buClr>
              <a:buSzPts val="7500"/>
              <a:buNone/>
              <a:defRPr sz="7500">
                <a:solidFill>
                  <a:schemeClr val="dk1"/>
                </a:solidFill>
              </a:defRPr>
            </a:lvl1pPr>
            <a:lvl2pPr lvl="1">
              <a:spcBef>
                <a:spcPts val="0"/>
              </a:spcBef>
              <a:spcAft>
                <a:spcPts val="0"/>
              </a:spcAft>
              <a:buClr>
                <a:schemeClr val="dk1"/>
              </a:buClr>
              <a:buSzPts val="7500"/>
              <a:buNone/>
              <a:defRPr sz="7500">
                <a:solidFill>
                  <a:schemeClr val="dk1"/>
                </a:solidFill>
              </a:defRPr>
            </a:lvl2pPr>
            <a:lvl3pPr lvl="2">
              <a:spcBef>
                <a:spcPts val="0"/>
              </a:spcBef>
              <a:spcAft>
                <a:spcPts val="0"/>
              </a:spcAft>
              <a:buClr>
                <a:schemeClr val="dk1"/>
              </a:buClr>
              <a:buSzPts val="7500"/>
              <a:buNone/>
              <a:defRPr sz="7500">
                <a:solidFill>
                  <a:schemeClr val="dk1"/>
                </a:solidFill>
              </a:defRPr>
            </a:lvl3pPr>
            <a:lvl4pPr lvl="3">
              <a:spcBef>
                <a:spcPts val="0"/>
              </a:spcBef>
              <a:spcAft>
                <a:spcPts val="0"/>
              </a:spcAft>
              <a:buClr>
                <a:schemeClr val="dk1"/>
              </a:buClr>
              <a:buSzPts val="7500"/>
              <a:buNone/>
              <a:defRPr sz="7500">
                <a:solidFill>
                  <a:schemeClr val="dk1"/>
                </a:solidFill>
              </a:defRPr>
            </a:lvl4pPr>
            <a:lvl5pPr lvl="4">
              <a:spcBef>
                <a:spcPts val="0"/>
              </a:spcBef>
              <a:spcAft>
                <a:spcPts val="0"/>
              </a:spcAft>
              <a:buClr>
                <a:schemeClr val="dk1"/>
              </a:buClr>
              <a:buSzPts val="7500"/>
              <a:buNone/>
              <a:defRPr sz="7500">
                <a:solidFill>
                  <a:schemeClr val="dk1"/>
                </a:solidFill>
              </a:defRPr>
            </a:lvl5pPr>
            <a:lvl6pPr lvl="5">
              <a:spcBef>
                <a:spcPts val="0"/>
              </a:spcBef>
              <a:spcAft>
                <a:spcPts val="0"/>
              </a:spcAft>
              <a:buClr>
                <a:schemeClr val="dk1"/>
              </a:buClr>
              <a:buSzPts val="7500"/>
              <a:buNone/>
              <a:defRPr sz="7500">
                <a:solidFill>
                  <a:schemeClr val="dk1"/>
                </a:solidFill>
              </a:defRPr>
            </a:lvl6pPr>
            <a:lvl7pPr lvl="6">
              <a:spcBef>
                <a:spcPts val="0"/>
              </a:spcBef>
              <a:spcAft>
                <a:spcPts val="0"/>
              </a:spcAft>
              <a:buClr>
                <a:schemeClr val="dk1"/>
              </a:buClr>
              <a:buSzPts val="7500"/>
              <a:buNone/>
              <a:defRPr sz="7500">
                <a:solidFill>
                  <a:schemeClr val="dk1"/>
                </a:solidFill>
              </a:defRPr>
            </a:lvl7pPr>
            <a:lvl8pPr lvl="7">
              <a:spcBef>
                <a:spcPts val="0"/>
              </a:spcBef>
              <a:spcAft>
                <a:spcPts val="0"/>
              </a:spcAft>
              <a:buClr>
                <a:schemeClr val="dk1"/>
              </a:buClr>
              <a:buSzPts val="7500"/>
              <a:buNone/>
              <a:defRPr sz="7500">
                <a:solidFill>
                  <a:schemeClr val="dk1"/>
                </a:solidFill>
              </a:defRPr>
            </a:lvl8pPr>
            <a:lvl9pPr lvl="8">
              <a:spcBef>
                <a:spcPts val="0"/>
              </a:spcBef>
              <a:spcAft>
                <a:spcPts val="0"/>
              </a:spcAft>
              <a:buClr>
                <a:schemeClr val="dk1"/>
              </a:buClr>
              <a:buSzPts val="7500"/>
              <a:buNone/>
              <a:defRPr sz="7500">
                <a:solidFill>
                  <a:schemeClr val="dk1"/>
                </a:solidFill>
              </a:defRPr>
            </a:lvl9pPr>
          </a:lstStyle>
          <a:p/>
        </p:txBody>
      </p:sp>
      <p:sp>
        <p:nvSpPr>
          <p:cNvPr id="7" name="Google Shape;7;p1"/>
          <p:cNvSpPr txBox="1"/>
          <p:nvPr>
            <p:ph idx="1" type="body"/>
          </p:nvPr>
        </p:nvSpPr>
        <p:spPr>
          <a:xfrm>
            <a:off x="831200" y="3073267"/>
            <a:ext cx="22721700" cy="9110400"/>
          </a:xfrm>
          <a:prstGeom prst="rect">
            <a:avLst/>
          </a:prstGeom>
          <a:noFill/>
          <a:ln>
            <a:noFill/>
          </a:ln>
        </p:spPr>
        <p:txBody>
          <a:bodyPr anchorCtr="0" anchor="t" bIns="243800" lIns="243800" spcFirstLastPara="1" rIns="243800" wrap="square" tIns="243800">
            <a:normAutofit/>
          </a:bodyPr>
          <a:lstStyle>
            <a:lvl1pPr indent="-533400" lvl="0" marL="457200">
              <a:lnSpc>
                <a:spcPct val="115000"/>
              </a:lnSpc>
              <a:spcBef>
                <a:spcPts val="0"/>
              </a:spcBef>
              <a:spcAft>
                <a:spcPts val="0"/>
              </a:spcAft>
              <a:buClr>
                <a:schemeClr val="dk2"/>
              </a:buClr>
              <a:buSzPts val="4800"/>
              <a:buChar char="●"/>
              <a:defRPr sz="4800">
                <a:solidFill>
                  <a:schemeClr val="dk2"/>
                </a:solidFill>
              </a:defRPr>
            </a:lvl1pPr>
            <a:lvl2pPr indent="-463550" lvl="1" marL="914400">
              <a:lnSpc>
                <a:spcPct val="115000"/>
              </a:lnSpc>
              <a:spcBef>
                <a:spcPts val="0"/>
              </a:spcBef>
              <a:spcAft>
                <a:spcPts val="0"/>
              </a:spcAft>
              <a:buClr>
                <a:schemeClr val="dk2"/>
              </a:buClr>
              <a:buSzPts val="3700"/>
              <a:buChar char="○"/>
              <a:defRPr sz="3700">
                <a:solidFill>
                  <a:schemeClr val="dk2"/>
                </a:solidFill>
              </a:defRPr>
            </a:lvl2pPr>
            <a:lvl3pPr indent="-463550" lvl="2" marL="1371600">
              <a:lnSpc>
                <a:spcPct val="115000"/>
              </a:lnSpc>
              <a:spcBef>
                <a:spcPts val="0"/>
              </a:spcBef>
              <a:spcAft>
                <a:spcPts val="0"/>
              </a:spcAft>
              <a:buClr>
                <a:schemeClr val="dk2"/>
              </a:buClr>
              <a:buSzPts val="3700"/>
              <a:buChar char="■"/>
              <a:defRPr sz="3700">
                <a:solidFill>
                  <a:schemeClr val="dk2"/>
                </a:solidFill>
              </a:defRPr>
            </a:lvl3pPr>
            <a:lvl4pPr indent="-463550" lvl="3" marL="1828800">
              <a:lnSpc>
                <a:spcPct val="115000"/>
              </a:lnSpc>
              <a:spcBef>
                <a:spcPts val="0"/>
              </a:spcBef>
              <a:spcAft>
                <a:spcPts val="0"/>
              </a:spcAft>
              <a:buClr>
                <a:schemeClr val="dk2"/>
              </a:buClr>
              <a:buSzPts val="3700"/>
              <a:buChar char="●"/>
              <a:defRPr sz="3700">
                <a:solidFill>
                  <a:schemeClr val="dk2"/>
                </a:solidFill>
              </a:defRPr>
            </a:lvl4pPr>
            <a:lvl5pPr indent="-463550" lvl="4" marL="2286000">
              <a:lnSpc>
                <a:spcPct val="115000"/>
              </a:lnSpc>
              <a:spcBef>
                <a:spcPts val="0"/>
              </a:spcBef>
              <a:spcAft>
                <a:spcPts val="0"/>
              </a:spcAft>
              <a:buClr>
                <a:schemeClr val="dk2"/>
              </a:buClr>
              <a:buSzPts val="3700"/>
              <a:buChar char="○"/>
              <a:defRPr sz="3700">
                <a:solidFill>
                  <a:schemeClr val="dk2"/>
                </a:solidFill>
              </a:defRPr>
            </a:lvl5pPr>
            <a:lvl6pPr indent="-463550" lvl="5" marL="2743200">
              <a:lnSpc>
                <a:spcPct val="115000"/>
              </a:lnSpc>
              <a:spcBef>
                <a:spcPts val="0"/>
              </a:spcBef>
              <a:spcAft>
                <a:spcPts val="0"/>
              </a:spcAft>
              <a:buClr>
                <a:schemeClr val="dk2"/>
              </a:buClr>
              <a:buSzPts val="3700"/>
              <a:buChar char="■"/>
              <a:defRPr sz="3700">
                <a:solidFill>
                  <a:schemeClr val="dk2"/>
                </a:solidFill>
              </a:defRPr>
            </a:lvl6pPr>
            <a:lvl7pPr indent="-463550" lvl="6" marL="3200400">
              <a:lnSpc>
                <a:spcPct val="115000"/>
              </a:lnSpc>
              <a:spcBef>
                <a:spcPts val="0"/>
              </a:spcBef>
              <a:spcAft>
                <a:spcPts val="0"/>
              </a:spcAft>
              <a:buClr>
                <a:schemeClr val="dk2"/>
              </a:buClr>
              <a:buSzPts val="3700"/>
              <a:buChar char="●"/>
              <a:defRPr sz="3700">
                <a:solidFill>
                  <a:schemeClr val="dk2"/>
                </a:solidFill>
              </a:defRPr>
            </a:lvl7pPr>
            <a:lvl8pPr indent="-463550" lvl="7" marL="3657600">
              <a:lnSpc>
                <a:spcPct val="115000"/>
              </a:lnSpc>
              <a:spcBef>
                <a:spcPts val="0"/>
              </a:spcBef>
              <a:spcAft>
                <a:spcPts val="0"/>
              </a:spcAft>
              <a:buClr>
                <a:schemeClr val="dk2"/>
              </a:buClr>
              <a:buSzPts val="3700"/>
              <a:buChar char="○"/>
              <a:defRPr sz="3700">
                <a:solidFill>
                  <a:schemeClr val="dk2"/>
                </a:solidFill>
              </a:defRPr>
            </a:lvl8pPr>
            <a:lvl9pPr indent="-463550" lvl="8" marL="4114800">
              <a:lnSpc>
                <a:spcPct val="115000"/>
              </a:lnSpc>
              <a:spcBef>
                <a:spcPts val="0"/>
              </a:spcBef>
              <a:spcAft>
                <a:spcPts val="0"/>
              </a:spcAft>
              <a:buClr>
                <a:schemeClr val="dk2"/>
              </a:buClr>
              <a:buSzPts val="3700"/>
              <a:buChar char="■"/>
              <a:defRPr sz="3700">
                <a:solidFill>
                  <a:schemeClr val="dk2"/>
                </a:solidFill>
              </a:defRPr>
            </a:lvl9pPr>
          </a:lstStyle>
          <a:p/>
        </p:txBody>
      </p:sp>
      <p:sp>
        <p:nvSpPr>
          <p:cNvPr id="8" name="Google Shape;8;p1"/>
          <p:cNvSpPr txBox="1"/>
          <p:nvPr>
            <p:ph idx="12" type="sldNum"/>
          </p:nvPr>
        </p:nvSpPr>
        <p:spPr>
          <a:xfrm>
            <a:off x="22593221" y="12435245"/>
            <a:ext cx="1463100" cy="1049700"/>
          </a:xfrm>
          <a:prstGeom prst="rect">
            <a:avLst/>
          </a:prstGeom>
          <a:noFill/>
          <a:ln>
            <a:noFill/>
          </a:ln>
        </p:spPr>
        <p:txBody>
          <a:bodyPr anchorCtr="0" anchor="ctr" bIns="243800" lIns="243800" spcFirstLastPara="1" rIns="243800" wrap="square" tIns="243800">
            <a:normAutofit/>
          </a:bodyPr>
          <a:lstStyle>
            <a:lvl1pPr lvl="0" algn="r">
              <a:buNone/>
              <a:defRPr sz="2700">
                <a:solidFill>
                  <a:schemeClr val="dk2"/>
                </a:solidFill>
              </a:defRPr>
            </a:lvl1pPr>
            <a:lvl2pPr lvl="1" algn="r">
              <a:buNone/>
              <a:defRPr sz="2700">
                <a:solidFill>
                  <a:schemeClr val="dk2"/>
                </a:solidFill>
              </a:defRPr>
            </a:lvl2pPr>
            <a:lvl3pPr lvl="2" algn="r">
              <a:buNone/>
              <a:defRPr sz="2700">
                <a:solidFill>
                  <a:schemeClr val="dk2"/>
                </a:solidFill>
              </a:defRPr>
            </a:lvl3pPr>
            <a:lvl4pPr lvl="3" algn="r">
              <a:buNone/>
              <a:defRPr sz="2700">
                <a:solidFill>
                  <a:schemeClr val="dk2"/>
                </a:solidFill>
              </a:defRPr>
            </a:lvl4pPr>
            <a:lvl5pPr lvl="4" algn="r">
              <a:buNone/>
              <a:defRPr sz="2700">
                <a:solidFill>
                  <a:schemeClr val="dk2"/>
                </a:solidFill>
              </a:defRPr>
            </a:lvl5pPr>
            <a:lvl6pPr lvl="5" algn="r">
              <a:buNone/>
              <a:defRPr sz="2700">
                <a:solidFill>
                  <a:schemeClr val="dk2"/>
                </a:solidFill>
              </a:defRPr>
            </a:lvl6pPr>
            <a:lvl7pPr lvl="6" algn="r">
              <a:buNone/>
              <a:defRPr sz="2700">
                <a:solidFill>
                  <a:schemeClr val="dk2"/>
                </a:solidFill>
              </a:defRPr>
            </a:lvl7pPr>
            <a:lvl8pPr lvl="7" algn="r">
              <a:buNone/>
              <a:defRPr sz="2700">
                <a:solidFill>
                  <a:schemeClr val="dk2"/>
                </a:solidFill>
              </a:defRPr>
            </a:lvl8pPr>
            <a:lvl9pPr lvl="8" algn="r">
              <a:buNone/>
              <a:defRPr sz="27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 Id="rId3"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 Id="rId3"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4"/>
          <p:cNvSpPr txBox="1"/>
          <p:nvPr/>
        </p:nvSpPr>
        <p:spPr>
          <a:xfrm>
            <a:off x="4377303" y="6888625"/>
            <a:ext cx="16480500" cy="3276600"/>
          </a:xfrm>
          <a:prstGeom prst="rect">
            <a:avLst/>
          </a:prstGeom>
          <a:noFill/>
          <a:ln>
            <a:noFill/>
          </a:ln>
        </p:spPr>
        <p:txBody>
          <a:bodyPr anchorCtr="0" anchor="t" bIns="50800" lIns="50800" spcFirstLastPara="1" rIns="50800" wrap="square" tIns="50800">
            <a:noAutofit/>
          </a:bodyPr>
          <a:lstStyle/>
          <a:p>
            <a:pPr indent="0" lvl="0" marL="0" marR="0" rtl="0" algn="l">
              <a:lnSpc>
                <a:spcPct val="80000"/>
              </a:lnSpc>
              <a:spcBef>
                <a:spcPts val="0"/>
              </a:spcBef>
              <a:spcAft>
                <a:spcPts val="0"/>
              </a:spcAft>
              <a:buClr>
                <a:srgbClr val="FDCB57"/>
              </a:buClr>
              <a:buSzPts val="12500"/>
              <a:buFont typeface="Arial"/>
              <a:buNone/>
            </a:pPr>
            <a:r>
              <a:rPr b="1" i="0" lang="en-US" sz="16500" u="none" cap="none" strike="noStrike">
                <a:solidFill>
                  <a:srgbClr val="FDCB57"/>
                </a:solidFill>
              </a:rPr>
              <a:t>ORIENTATION TRAINING</a:t>
            </a:r>
            <a:endParaRPr b="1" sz="16500"/>
          </a:p>
        </p:txBody>
      </p:sp>
      <p:sp>
        <p:nvSpPr>
          <p:cNvPr id="59" name="Google Shape;59;p14"/>
          <p:cNvSpPr/>
          <p:nvPr/>
        </p:nvSpPr>
        <p:spPr>
          <a:xfrm>
            <a:off x="4377300" y="3989875"/>
            <a:ext cx="15536700" cy="2543400"/>
          </a:xfrm>
          <a:prstGeom prst="rect">
            <a:avLst/>
          </a:prstGeom>
          <a:solidFill>
            <a:srgbClr val="FDCB57"/>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4"/>
          <p:cNvSpPr txBox="1"/>
          <p:nvPr/>
        </p:nvSpPr>
        <p:spPr>
          <a:xfrm>
            <a:off x="4377300" y="4244125"/>
            <a:ext cx="15629400" cy="2339700"/>
          </a:xfrm>
          <a:prstGeom prst="rect">
            <a:avLst/>
          </a:prstGeom>
          <a:noFill/>
          <a:ln>
            <a:noFill/>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US" sz="17500">
                <a:solidFill>
                  <a:schemeClr val="lt1"/>
                </a:solidFill>
              </a:rPr>
              <a:t>SAFE PLACE:</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52716" lvl="0" marL="720341" rtl="0" algn="l">
              <a:lnSpc>
                <a:spcPct val="100000"/>
              </a:lnSpc>
              <a:spcBef>
                <a:spcPts val="0"/>
              </a:spcBef>
              <a:spcAft>
                <a:spcPts val="0"/>
              </a:spcAft>
              <a:buSzPts val="4500"/>
              <a:buChar char="●"/>
            </a:pPr>
            <a:r>
              <a:rPr b="0" i="0" lang="en-US" sz="4500" u="none" cap="none" strike="noStrike">
                <a:solidFill>
                  <a:srgbClr val="353636"/>
                </a:solidFill>
                <a:latin typeface="Avenir"/>
                <a:ea typeface="Avenir"/>
                <a:cs typeface="Avenir"/>
                <a:sym typeface="Avenir"/>
              </a:rPr>
              <a:t>Pattern of behaviour that attacks an individual’s emotional development, sense of self-worth, dignity, and identity</a:t>
            </a:r>
            <a:endParaRPr sz="4500"/>
          </a:p>
          <a:p>
            <a:pPr indent="-652716" lvl="0" marL="720341"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Includes failure by parent to provide the child with love, emotional support and guidance</a:t>
            </a:r>
            <a:endParaRPr sz="4500"/>
          </a:p>
          <a:p>
            <a:pPr indent="-652716" lvl="0" marL="720341"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Children who are exposed to violence in their homes may suffer emotional harm</a:t>
            </a:r>
            <a:endParaRPr sz="4500"/>
          </a:p>
          <a:p>
            <a:pPr indent="-652716" lvl="0" marL="720341"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Includes excessive, aggressive, or unreasonable demands that place expectations on someone beyond her/his capacity</a:t>
            </a:r>
            <a:endParaRPr sz="4500"/>
          </a:p>
        </p:txBody>
      </p:sp>
      <p:sp>
        <p:nvSpPr>
          <p:cNvPr id="116" name="Google Shape;116;p23"/>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EMOTIONAL ABUSE</a:t>
            </a:r>
            <a:endParaRPr b="1" sz="8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52717" lvl="0" marL="720341" rtl="0" algn="l">
              <a:lnSpc>
                <a:spcPct val="100000"/>
              </a:lnSpc>
              <a:spcBef>
                <a:spcPts val="0"/>
              </a:spcBef>
              <a:spcAft>
                <a:spcPts val="0"/>
              </a:spcAft>
              <a:buSzPts val="4500"/>
              <a:buChar char="●"/>
            </a:pPr>
            <a:r>
              <a:rPr b="0" i="0" lang="en-US" sz="4500" u="none" cap="none" strike="noStrike">
                <a:solidFill>
                  <a:srgbClr val="353636"/>
                </a:solidFill>
                <a:latin typeface="Avenir"/>
                <a:ea typeface="Avenir"/>
                <a:cs typeface="Avenir"/>
                <a:sym typeface="Avenir"/>
              </a:rPr>
              <a:t>Neglect is the failure to meet the basic needs of food, clothing, shelter, sleep, medical attention, education and protection from harm. </a:t>
            </a:r>
            <a:endParaRPr b="0" i="0" sz="4500" u="none" cap="none" strike="noStrike">
              <a:solidFill>
                <a:srgbClr val="353636"/>
              </a:solidFill>
              <a:latin typeface="Avenir"/>
              <a:ea typeface="Avenir"/>
              <a:cs typeface="Avenir"/>
              <a:sym typeface="Avenir"/>
            </a:endParaRPr>
          </a:p>
          <a:p>
            <a:pPr indent="0" lvl="0" marL="720341" rtl="0" algn="l">
              <a:lnSpc>
                <a:spcPct val="100000"/>
              </a:lnSpc>
              <a:spcBef>
                <a:spcPts val="0"/>
              </a:spcBef>
              <a:spcAft>
                <a:spcPts val="0"/>
              </a:spcAft>
              <a:buNone/>
            </a:pPr>
            <a:r>
              <a:t/>
            </a:r>
            <a:endParaRPr sz="4500"/>
          </a:p>
          <a:p>
            <a:pPr indent="0" lvl="0" marL="0" rtl="0" algn="l">
              <a:lnSpc>
                <a:spcPct val="100000"/>
              </a:lnSpc>
              <a:spcBef>
                <a:spcPts val="2800"/>
              </a:spcBef>
              <a:spcAft>
                <a:spcPts val="0"/>
              </a:spcAft>
              <a:buClr>
                <a:srgbClr val="353636"/>
              </a:buClr>
              <a:buSzPts val="5300"/>
              <a:buFont typeface="Avenir"/>
              <a:buNone/>
            </a:pPr>
            <a:r>
              <a:rPr b="1" lang="en-US" sz="5000"/>
              <a:t>This can occur when [caregivers]:</a:t>
            </a:r>
            <a:endParaRPr b="1" sz="5000"/>
          </a:p>
          <a:p>
            <a:pPr indent="-625272" lvl="1" marL="1137397"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Do not know about appropriate care </a:t>
            </a:r>
            <a:endParaRPr sz="4500"/>
          </a:p>
          <a:p>
            <a:pPr indent="-625272" lvl="1" marL="1137397"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Cannot adequately supervise</a:t>
            </a:r>
            <a:endParaRPr sz="4500"/>
          </a:p>
          <a:p>
            <a:pPr indent="-625272" lvl="1" marL="1137397"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Are unable to plan ahead</a:t>
            </a:r>
            <a:endParaRPr sz="4500"/>
          </a:p>
        </p:txBody>
      </p:sp>
      <p:sp>
        <p:nvSpPr>
          <p:cNvPr id="122" name="Google Shape;122;p24"/>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NEGLECT</a:t>
            </a:r>
            <a:endParaRPr b="1" sz="8000"/>
          </a:p>
        </p:txBody>
      </p:sp>
      <p:sp>
        <p:nvSpPr>
          <p:cNvPr id="123" name="Google Shape;123;p24"/>
          <p:cNvSpPr txBox="1"/>
          <p:nvPr/>
        </p:nvSpPr>
        <p:spPr>
          <a:xfrm>
            <a:off x="11416260" y="11646261"/>
            <a:ext cx="11634254" cy="997056"/>
          </a:xfrm>
          <a:prstGeom prst="rect">
            <a:avLst/>
          </a:prstGeom>
          <a:noFill/>
          <a:ln>
            <a:noFill/>
          </a:ln>
        </p:spPr>
        <p:txBody>
          <a:bodyPr anchorCtr="0" anchor="t" bIns="50800" lIns="50800" spcFirstLastPara="1" rIns="50800" wrap="square" tIns="50800">
            <a:noAutofit/>
          </a:bodyPr>
          <a:lstStyle/>
          <a:p>
            <a:pPr indent="0" lvl="0" marL="0" marR="0" rtl="0" algn="l">
              <a:lnSpc>
                <a:spcPct val="100000"/>
              </a:lnSpc>
              <a:spcBef>
                <a:spcPts val="0"/>
              </a:spcBef>
              <a:spcAft>
                <a:spcPts val="0"/>
              </a:spcAft>
              <a:buClr>
                <a:srgbClr val="353636"/>
              </a:buClr>
              <a:buSzPts val="3816"/>
              <a:buFont typeface="Avenir"/>
              <a:buNone/>
            </a:pPr>
            <a:r>
              <a:rPr b="0" i="1" lang="en-US" sz="3816" u="none" cap="none" strike="noStrike">
                <a:solidFill>
                  <a:srgbClr val="353636"/>
                </a:solidFill>
                <a:latin typeface="Avenir"/>
                <a:ea typeface="Avenir"/>
                <a:cs typeface="Avenir"/>
                <a:sym typeface="Avenir"/>
              </a:rPr>
              <a:t>- Positive Parenting, Children’s Aid &amp; Society, 2006</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5"/>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We believe the gospel of Jesus Christ and affirm the importance of Christian evangelism. </a:t>
            </a:r>
            <a:endParaRPr b="0" i="0" sz="5000" u="none" cap="none" strike="noStrike">
              <a:solidFill>
                <a:srgbClr val="353636"/>
              </a:solidFill>
              <a:latin typeface="Avenir"/>
              <a:ea typeface="Avenir"/>
              <a:cs typeface="Avenir"/>
              <a:sym typeface="Avenir"/>
            </a:endParaRPr>
          </a:p>
          <a:p>
            <a:pPr indent="0" lvl="0" marL="0" rtl="0" algn="l">
              <a:lnSpc>
                <a:spcPct val="100000"/>
              </a:lnSpc>
              <a:spcBef>
                <a:spcPts val="0"/>
              </a:spcBef>
              <a:spcAft>
                <a:spcPts val="0"/>
              </a:spcAft>
              <a:buClr>
                <a:srgbClr val="353636"/>
              </a:buClr>
              <a:buSzPts val="5300"/>
              <a:buFont typeface="Avenir"/>
              <a:buNone/>
            </a:pPr>
            <a:r>
              <a:t/>
            </a:r>
            <a:endParaRPr sz="5000"/>
          </a:p>
          <a:p>
            <a:pPr indent="0" lvl="0" marL="0" rtl="0" algn="l">
              <a:lnSpc>
                <a:spcPct val="100000"/>
              </a:lnSpc>
              <a:spcBef>
                <a:spcPts val="280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However, we do not believe this justifies any means to fulfill that end. </a:t>
            </a:r>
            <a:endParaRPr b="0" i="0" sz="5000" u="none" cap="none" strike="noStrike">
              <a:solidFill>
                <a:srgbClr val="353636"/>
              </a:solidFill>
              <a:latin typeface="Avenir"/>
              <a:ea typeface="Avenir"/>
              <a:cs typeface="Avenir"/>
              <a:sym typeface="Avenir"/>
            </a:endParaRPr>
          </a:p>
          <a:p>
            <a:pPr indent="0" lvl="0" marL="0" rtl="0" algn="l">
              <a:lnSpc>
                <a:spcPct val="100000"/>
              </a:lnSpc>
              <a:spcBef>
                <a:spcPts val="2800"/>
              </a:spcBef>
              <a:spcAft>
                <a:spcPts val="0"/>
              </a:spcAft>
              <a:buClr>
                <a:srgbClr val="353636"/>
              </a:buClr>
              <a:buSzPts val="5300"/>
              <a:buFont typeface="Avenir"/>
              <a:buNone/>
            </a:pPr>
            <a:r>
              <a:t/>
            </a:r>
            <a:endParaRPr sz="5000"/>
          </a:p>
          <a:p>
            <a:pPr indent="0" lvl="0" marL="0" rtl="0" algn="l">
              <a:lnSpc>
                <a:spcPct val="100000"/>
              </a:lnSpc>
              <a:spcBef>
                <a:spcPts val="280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Hence, we disavow the use of any techniques that bypass a person’s critical faculties, take advantage of weaknesses, limits the capacity of, or disrespects an individual’s freedom to choose.</a:t>
            </a:r>
            <a:endParaRPr sz="5000"/>
          </a:p>
        </p:txBody>
      </p:sp>
      <p:sp>
        <p:nvSpPr>
          <p:cNvPr id="129" name="Google Shape;129;p2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SPIRITUAL</a:t>
            </a:r>
            <a:endParaRPr b="1"/>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idx="4294967295" type="body"/>
          </p:nvPr>
        </p:nvSpPr>
        <p:spPr>
          <a:xfrm>
            <a:off x="1600000" y="3733602"/>
            <a:ext cx="21183900" cy="6248700"/>
          </a:xfrm>
          <a:prstGeom prst="rect">
            <a:avLst/>
          </a:prstGeom>
          <a:noFill/>
          <a:ln>
            <a:noFill/>
          </a:ln>
        </p:spPr>
        <p:txBody>
          <a:bodyPr anchorCtr="0" anchor="ctr" bIns="50800" lIns="50800" spcFirstLastPara="1" rIns="50800" wrap="square" tIns="50800">
            <a:normAutofit/>
          </a:bodyPr>
          <a:lstStyle/>
          <a:p>
            <a:pPr indent="-895350" lvl="0" marL="1219200" rtl="0" algn="l">
              <a:lnSpc>
                <a:spcPct val="100000"/>
              </a:lnSpc>
              <a:spcBef>
                <a:spcPts val="0"/>
              </a:spcBef>
              <a:spcAft>
                <a:spcPts val="0"/>
              </a:spcAft>
              <a:buClr>
                <a:srgbClr val="353636"/>
              </a:buClr>
              <a:buSzPts val="4500"/>
              <a:buFont typeface="Avenir"/>
              <a:buChar char="●"/>
            </a:pPr>
            <a:r>
              <a:rPr lang="en-US" sz="4500">
                <a:solidFill>
                  <a:srgbClr val="353636"/>
                </a:solidFill>
                <a:latin typeface="Avenir"/>
                <a:ea typeface="Avenir"/>
                <a:cs typeface="Avenir"/>
                <a:sym typeface="Avenir"/>
              </a:rPr>
              <a:t>a study of over 300 alleged child sexual abuse cases in protestant Christian congregations found the overwhelming majority took place on church grounds, or at the offender’s home, most frequently carried out by Caucasian, male clergy or youth pastors </a:t>
            </a:r>
            <a:endParaRPr sz="4500">
              <a:solidFill>
                <a:srgbClr val="353636"/>
              </a:solidFill>
              <a:latin typeface="Avenir"/>
              <a:ea typeface="Avenir"/>
              <a:cs typeface="Avenir"/>
              <a:sym typeface="Avenir"/>
            </a:endParaRPr>
          </a:p>
          <a:p>
            <a:pPr indent="-895350" lvl="0" marL="1219200" rtl="0" algn="l">
              <a:lnSpc>
                <a:spcPct val="100000"/>
              </a:lnSpc>
              <a:spcBef>
                <a:spcPts val="0"/>
              </a:spcBef>
              <a:spcAft>
                <a:spcPts val="0"/>
              </a:spcAft>
              <a:buClr>
                <a:srgbClr val="353636"/>
              </a:buClr>
              <a:buSzPts val="4500"/>
              <a:buFont typeface="Avenir"/>
              <a:buChar char="●"/>
            </a:pPr>
            <a:r>
              <a:rPr lang="en-US" sz="4500">
                <a:solidFill>
                  <a:srgbClr val="353636"/>
                </a:solidFill>
                <a:latin typeface="Avenir"/>
                <a:ea typeface="Avenir"/>
                <a:cs typeface="Avenir"/>
                <a:sym typeface="Avenir"/>
              </a:rPr>
              <a:t>A report of child abuse is made every ten seconds in the United States.</a:t>
            </a:r>
            <a:endParaRPr sz="4500">
              <a:solidFill>
                <a:srgbClr val="353636"/>
              </a:solidFill>
              <a:latin typeface="Avenir"/>
              <a:ea typeface="Avenir"/>
              <a:cs typeface="Avenir"/>
              <a:sym typeface="Avenir"/>
            </a:endParaRPr>
          </a:p>
          <a:p>
            <a:pPr indent="-895350" lvl="0" marL="1219200" rtl="0" algn="l">
              <a:lnSpc>
                <a:spcPct val="100000"/>
              </a:lnSpc>
              <a:spcBef>
                <a:spcPts val="0"/>
              </a:spcBef>
              <a:spcAft>
                <a:spcPts val="0"/>
              </a:spcAft>
              <a:buClr>
                <a:srgbClr val="353636"/>
              </a:buClr>
              <a:buSzPts val="4500"/>
              <a:buFont typeface="Avenir"/>
              <a:buChar char="●"/>
            </a:pPr>
            <a:r>
              <a:rPr lang="en-US" sz="4500">
                <a:solidFill>
                  <a:srgbClr val="353636"/>
                </a:solidFill>
                <a:latin typeface="Avenir"/>
                <a:ea typeface="Avenir"/>
                <a:cs typeface="Avenir"/>
                <a:sym typeface="Avenir"/>
              </a:rPr>
              <a:t>A 2021 report states that sexual interference incidents have increased by 18 percent compared to 2020. </a:t>
            </a:r>
            <a:endParaRPr sz="4500">
              <a:solidFill>
                <a:srgbClr val="353636"/>
              </a:solidFill>
              <a:latin typeface="Avenir"/>
              <a:ea typeface="Avenir"/>
              <a:cs typeface="Avenir"/>
              <a:sym typeface="Avenir"/>
            </a:endParaRPr>
          </a:p>
        </p:txBody>
      </p:sp>
      <p:sp>
        <p:nvSpPr>
          <p:cNvPr id="135" name="Google Shape;135;p26"/>
          <p:cNvSpPr txBox="1"/>
          <p:nvPr>
            <p:ph idx="4294967295" type="title"/>
          </p:nvPr>
        </p:nvSpPr>
        <p:spPr>
          <a:xfrm>
            <a:off x="1141335" y="452043"/>
            <a:ext cx="21005700" cy="13752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PREVALENCE OF ABUSE </a:t>
            </a:r>
            <a:endParaRPr b="1" sz="8000"/>
          </a:p>
        </p:txBody>
      </p:sp>
      <p:sp>
        <p:nvSpPr>
          <p:cNvPr id="136" name="Google Shape;136;p26"/>
          <p:cNvSpPr txBox="1"/>
          <p:nvPr/>
        </p:nvSpPr>
        <p:spPr>
          <a:xfrm>
            <a:off x="2018617" y="2884552"/>
            <a:ext cx="6998400" cy="1460700"/>
          </a:xfrm>
          <a:prstGeom prst="rect">
            <a:avLst/>
          </a:prstGeom>
          <a:noFill/>
          <a:ln>
            <a:noFill/>
          </a:ln>
        </p:spPr>
        <p:txBody>
          <a:bodyPr anchorCtr="0" anchor="ctr" bIns="50800" lIns="50800" spcFirstLastPara="1" rIns="50800" wrap="square" tIns="50800">
            <a:noAutofit/>
          </a:bodyPr>
          <a:lstStyle/>
          <a:p>
            <a:pPr indent="0" lvl="0" marL="0" marR="0" rtl="0" algn="l">
              <a:lnSpc>
                <a:spcPct val="100000"/>
              </a:lnSpc>
              <a:spcBef>
                <a:spcPts val="0"/>
              </a:spcBef>
              <a:spcAft>
                <a:spcPts val="0"/>
              </a:spcAft>
              <a:buClr>
                <a:srgbClr val="929292"/>
              </a:buClr>
              <a:buSzPts val="5300"/>
              <a:buFont typeface="Arial"/>
              <a:buNone/>
            </a:pPr>
            <a:r>
              <a:rPr b="1" lang="en-US" sz="5100">
                <a:solidFill>
                  <a:srgbClr val="929292"/>
                </a:solidFill>
              </a:rPr>
              <a:t>ABUSE FACTS</a:t>
            </a:r>
            <a:endParaRPr b="1" sz="51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idx="4294967295" type="body"/>
          </p:nvPr>
        </p:nvSpPr>
        <p:spPr>
          <a:xfrm>
            <a:off x="1599933" y="3347132"/>
            <a:ext cx="21183900" cy="8756700"/>
          </a:xfrm>
          <a:prstGeom prst="rect">
            <a:avLst/>
          </a:prstGeom>
          <a:noFill/>
          <a:ln>
            <a:noFill/>
          </a:ln>
        </p:spPr>
        <p:txBody>
          <a:bodyPr anchorCtr="0" anchor="ctr" bIns="50800" lIns="50800" spcFirstLastPara="1" rIns="50800" wrap="square" tIns="50800">
            <a:normAutofit/>
          </a:bodyPr>
          <a:lstStyle/>
          <a:p>
            <a:pPr indent="-654050" lvl="0" marL="711200" rtl="0" algn="l">
              <a:lnSpc>
                <a:spcPct val="100000"/>
              </a:lnSpc>
              <a:spcBef>
                <a:spcPts val="0"/>
              </a:spcBef>
              <a:spcAft>
                <a:spcPts val="0"/>
              </a:spcAft>
              <a:buSzPts val="4500"/>
              <a:buChar char="●"/>
            </a:pPr>
            <a:r>
              <a:rPr lang="en-US" sz="4500">
                <a:solidFill>
                  <a:srgbClr val="353636"/>
                </a:solidFill>
                <a:latin typeface="Avenir"/>
                <a:ea typeface="Avenir"/>
                <a:cs typeface="Avenir"/>
                <a:sym typeface="Avenir"/>
              </a:rPr>
              <a:t>one in ten (7.8%) Canadians experienced at least one type of sexual abuse prior to age 15.</a:t>
            </a:r>
            <a:endParaRPr sz="4500"/>
          </a:p>
          <a:p>
            <a:pPr indent="-654050" lvl="0" marL="711200" rtl="0" algn="l">
              <a:lnSpc>
                <a:spcPct val="100000"/>
              </a:lnSpc>
              <a:spcBef>
                <a:spcPts val="2900"/>
              </a:spcBef>
              <a:spcAft>
                <a:spcPts val="0"/>
              </a:spcAft>
              <a:buSzPts val="4500"/>
              <a:buChar char="●"/>
            </a:pPr>
            <a:r>
              <a:rPr lang="en-US" sz="4500">
                <a:solidFill>
                  <a:srgbClr val="353636"/>
                </a:solidFill>
                <a:latin typeface="Avenir"/>
                <a:ea typeface="Avenir"/>
                <a:cs typeface="Avenir"/>
                <a:sym typeface="Avenir"/>
              </a:rPr>
              <a:t>About three in ten (27%) Canadians over age 15 were physically or sexually abused by an adult during their childhood</a:t>
            </a:r>
            <a:endParaRPr sz="4500"/>
          </a:p>
          <a:p>
            <a:pPr indent="-654050" lvl="0" marL="711200" rtl="0" algn="l">
              <a:lnSpc>
                <a:spcPct val="100000"/>
              </a:lnSpc>
              <a:spcBef>
                <a:spcPts val="2900"/>
              </a:spcBef>
              <a:spcAft>
                <a:spcPts val="0"/>
              </a:spcAft>
              <a:buSzPts val="4500"/>
              <a:buChar char="●"/>
            </a:pPr>
            <a:r>
              <a:rPr lang="en-US" sz="4500">
                <a:solidFill>
                  <a:srgbClr val="353636"/>
                </a:solidFill>
                <a:latin typeface="Avenir"/>
                <a:ea typeface="Avenir"/>
                <a:cs typeface="Avenir"/>
                <a:sym typeface="Avenir"/>
              </a:rPr>
              <a:t>The majority of Canadians who were sexually abused as a child stated that the perpetrator of the most serious incident was another adult other than a parent or step-parent </a:t>
            </a:r>
            <a:endParaRPr sz="4500"/>
          </a:p>
        </p:txBody>
      </p:sp>
      <p:sp>
        <p:nvSpPr>
          <p:cNvPr id="142" name="Google Shape;142;p27"/>
          <p:cNvSpPr txBox="1"/>
          <p:nvPr>
            <p:ph idx="4294967295" type="title"/>
          </p:nvPr>
        </p:nvSpPr>
        <p:spPr>
          <a:xfrm>
            <a:off x="1141335" y="452043"/>
            <a:ext cx="21005700" cy="13752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PREVALENCE OF ABUSE</a:t>
            </a:r>
            <a:endParaRPr b="1"/>
          </a:p>
        </p:txBody>
      </p:sp>
      <p:sp>
        <p:nvSpPr>
          <p:cNvPr id="143" name="Google Shape;143;p27"/>
          <p:cNvSpPr txBox="1"/>
          <p:nvPr/>
        </p:nvSpPr>
        <p:spPr>
          <a:xfrm>
            <a:off x="1752350" y="3347125"/>
            <a:ext cx="14439900" cy="1483200"/>
          </a:xfrm>
          <a:prstGeom prst="rect">
            <a:avLst/>
          </a:prstGeom>
          <a:noFill/>
          <a:ln>
            <a:noFill/>
          </a:ln>
        </p:spPr>
        <p:txBody>
          <a:bodyPr anchorCtr="0" anchor="ctr" bIns="50800" lIns="50800" spcFirstLastPara="1" rIns="50800" wrap="square" tIns="50800">
            <a:noAutofit/>
          </a:bodyPr>
          <a:lstStyle/>
          <a:p>
            <a:pPr indent="0" lvl="0" marL="0" marR="0" rtl="0" algn="l">
              <a:lnSpc>
                <a:spcPct val="100000"/>
              </a:lnSpc>
              <a:spcBef>
                <a:spcPts val="0"/>
              </a:spcBef>
              <a:spcAft>
                <a:spcPts val="0"/>
              </a:spcAft>
              <a:buClr>
                <a:srgbClr val="929292"/>
              </a:buClr>
              <a:buSzPts val="5300"/>
              <a:buFont typeface="Arial"/>
              <a:buNone/>
            </a:pPr>
            <a:r>
              <a:rPr b="1" i="0" lang="en-US" sz="5100" u="none" cap="none" strike="noStrike">
                <a:solidFill>
                  <a:srgbClr val="929292"/>
                </a:solidFill>
              </a:rPr>
              <a:t>STATISTICS CANADA 20</a:t>
            </a:r>
            <a:r>
              <a:rPr b="1" lang="en-US" sz="5100">
                <a:solidFill>
                  <a:srgbClr val="929292"/>
                </a:solidFill>
              </a:rPr>
              <a:t>18</a:t>
            </a:r>
            <a:r>
              <a:rPr b="1" i="0" lang="en-US" sz="5100" u="none" cap="none" strike="noStrike">
                <a:solidFill>
                  <a:srgbClr val="929292"/>
                </a:solidFill>
              </a:rPr>
              <a:t> REPORT</a:t>
            </a:r>
            <a:endParaRPr b="1" sz="51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50224" lvl="0" marL="717848" rtl="0" algn="l">
              <a:lnSpc>
                <a:spcPct val="100000"/>
              </a:lnSpc>
              <a:spcBef>
                <a:spcPts val="0"/>
              </a:spcBef>
              <a:spcAft>
                <a:spcPts val="0"/>
              </a:spcAft>
              <a:buSzPts val="4500"/>
              <a:buChar char="●"/>
            </a:pPr>
            <a:r>
              <a:rPr b="0" i="0" lang="en-US" sz="4500" u="none" cap="none" strike="noStrike">
                <a:solidFill>
                  <a:srgbClr val="353636"/>
                </a:solidFill>
                <a:latin typeface="Avenir"/>
                <a:ea typeface="Avenir"/>
                <a:cs typeface="Avenir"/>
                <a:sym typeface="Avenir"/>
              </a:rPr>
              <a:t>Camps, schools, clubs, &amp; churches can be vulnerable places because they are </a:t>
            </a:r>
            <a:r>
              <a:rPr b="1" lang="en-US" sz="4500">
                <a:latin typeface="Avenir"/>
                <a:ea typeface="Avenir"/>
                <a:cs typeface="Avenir"/>
                <a:sym typeface="Avenir"/>
              </a:rPr>
              <a:t>places of trust</a:t>
            </a:r>
            <a:r>
              <a:rPr b="0" i="0" lang="en-US" sz="4500" u="none" cap="none" strike="noStrike">
                <a:solidFill>
                  <a:srgbClr val="353636"/>
                </a:solidFill>
                <a:latin typeface="Avenir"/>
                <a:ea typeface="Avenir"/>
                <a:cs typeface="Avenir"/>
                <a:sym typeface="Avenir"/>
              </a:rPr>
              <a:t>, often lacking the necessary screening for volunteers and staff, and providing opportunity for predators to come in contact with the vulnerable. Person</a:t>
            </a:r>
            <a:endParaRPr b="0" i="0" sz="4500" u="none" cap="none" strike="noStrike">
              <a:solidFill>
                <a:srgbClr val="353636"/>
              </a:solidFill>
              <a:latin typeface="Avenir"/>
              <a:ea typeface="Avenir"/>
              <a:cs typeface="Avenir"/>
              <a:sym typeface="Avenir"/>
            </a:endParaRPr>
          </a:p>
          <a:p>
            <a:pPr indent="0" lvl="0" marL="720341" rtl="0" algn="l">
              <a:lnSpc>
                <a:spcPct val="100000"/>
              </a:lnSpc>
              <a:spcBef>
                <a:spcPts val="0"/>
              </a:spcBef>
              <a:spcAft>
                <a:spcPts val="0"/>
              </a:spcAft>
              <a:buNone/>
            </a:pPr>
            <a:r>
              <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If someone is abused outside the Church, they can question the existence of God. If someone is abused within the church, this could become their view of God.</a:t>
            </a:r>
            <a:endParaRPr sz="4500"/>
          </a:p>
        </p:txBody>
      </p:sp>
      <p:sp>
        <p:nvSpPr>
          <p:cNvPr id="149" name="Google Shape;149;p2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OUR RESPONSIBILITY </a:t>
            </a:r>
            <a:endParaRPr b="1" sz="8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9"/>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i="0" lang="en-US" sz="5000" u="none" cap="none" strike="noStrike">
                <a:solidFill>
                  <a:schemeClr val="dk1"/>
                </a:solidFill>
                <a:latin typeface="Avenir"/>
                <a:ea typeface="Avenir"/>
                <a:cs typeface="Avenir"/>
                <a:sym typeface="Avenir"/>
              </a:rPr>
              <a:t>Abuse </a:t>
            </a:r>
            <a:r>
              <a:rPr lang="en-US" sz="5000">
                <a:solidFill>
                  <a:schemeClr val="dk1"/>
                </a:solidFill>
                <a:latin typeface="Avenir"/>
                <a:ea typeface="Avenir"/>
                <a:cs typeface="Avenir"/>
                <a:sym typeface="Avenir"/>
              </a:rPr>
              <a:t>is horrific</a:t>
            </a:r>
            <a:r>
              <a:rPr b="1" lang="en-US" sz="5000">
                <a:solidFill>
                  <a:schemeClr val="dk1"/>
                </a:solidFill>
                <a:latin typeface="Avenir"/>
                <a:ea typeface="Avenir"/>
                <a:cs typeface="Avenir"/>
                <a:sym typeface="Avenir"/>
              </a:rPr>
              <a:t>.</a:t>
            </a:r>
            <a:r>
              <a:rPr b="0" i="0" lang="en-US" sz="5000" u="none" cap="none" strike="noStrike">
                <a:solidFill>
                  <a:srgbClr val="353636"/>
                </a:solidFill>
                <a:latin typeface="Avenir"/>
                <a:ea typeface="Avenir"/>
                <a:cs typeface="Avenir"/>
                <a:sym typeface="Avenir"/>
              </a:rPr>
              <a:t> It’s evil. It’s everything God is not. </a:t>
            </a:r>
            <a:endParaRPr sz="5000"/>
          </a:p>
          <a:p>
            <a:pPr indent="0" lvl="0" marL="0" rtl="0" algn="l">
              <a:lnSpc>
                <a:spcPct val="100000"/>
              </a:lnSpc>
              <a:spcBef>
                <a:spcPts val="0"/>
              </a:spcBef>
              <a:spcAft>
                <a:spcPts val="0"/>
              </a:spcAft>
              <a:buClr>
                <a:srgbClr val="353636"/>
              </a:buClr>
              <a:buSzPts val="5300"/>
              <a:buFont typeface="Avenir"/>
              <a:buNone/>
            </a:pPr>
            <a:r>
              <a:t/>
            </a:r>
            <a:endParaRPr sz="5000"/>
          </a:p>
          <a:p>
            <a:pPr indent="0" lvl="0" marL="0" rtl="0" algn="l">
              <a:lnSpc>
                <a:spcPct val="100000"/>
              </a:lnSpc>
              <a:spcBef>
                <a:spcPts val="280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We know that. </a:t>
            </a:r>
            <a:endParaRPr b="0" i="0" sz="5000" u="none" cap="none" strike="noStrike">
              <a:solidFill>
                <a:srgbClr val="353636"/>
              </a:solidFill>
              <a:latin typeface="Avenir"/>
              <a:ea typeface="Avenir"/>
              <a:cs typeface="Avenir"/>
              <a:sym typeface="Avenir"/>
            </a:endParaRPr>
          </a:p>
          <a:p>
            <a:pPr indent="0" lvl="0" marL="0" rtl="0" algn="l">
              <a:lnSpc>
                <a:spcPct val="100000"/>
              </a:lnSpc>
              <a:spcBef>
                <a:spcPts val="2800"/>
              </a:spcBef>
              <a:spcAft>
                <a:spcPts val="0"/>
              </a:spcAft>
              <a:buClr>
                <a:srgbClr val="353636"/>
              </a:buClr>
              <a:buSzPts val="5300"/>
              <a:buFont typeface="Avenir"/>
              <a:buNone/>
            </a:pPr>
            <a:r>
              <a:t/>
            </a:r>
            <a:endParaRPr sz="5000">
              <a:solidFill>
                <a:srgbClr val="353636"/>
              </a:solidFill>
              <a:latin typeface="Avenir"/>
              <a:ea typeface="Avenir"/>
              <a:cs typeface="Avenir"/>
              <a:sym typeface="Avenir"/>
            </a:endParaRPr>
          </a:p>
          <a:p>
            <a:pPr indent="0" lvl="0" marL="0" rtl="0" algn="l">
              <a:lnSpc>
                <a:spcPct val="100000"/>
              </a:lnSpc>
              <a:spcBef>
                <a:spcPts val="280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Now that we have definitions and a better understanding of what it is, we can learn how to </a:t>
            </a:r>
            <a:r>
              <a:rPr b="1" lang="en-US" sz="5000">
                <a:latin typeface="Avenir"/>
                <a:ea typeface="Avenir"/>
                <a:cs typeface="Avenir"/>
                <a:sym typeface="Avenir"/>
              </a:rPr>
              <a:t>prevent </a:t>
            </a:r>
            <a:r>
              <a:rPr b="0" i="0" lang="en-US" sz="5000" u="none" cap="none" strike="noStrike">
                <a:solidFill>
                  <a:srgbClr val="353636"/>
                </a:solidFill>
                <a:latin typeface="Avenir"/>
                <a:ea typeface="Avenir"/>
                <a:cs typeface="Avenir"/>
                <a:sym typeface="Avenir"/>
              </a:rPr>
              <a:t>and </a:t>
            </a:r>
            <a:r>
              <a:rPr b="1" lang="en-US" sz="5000">
                <a:latin typeface="Avenir"/>
                <a:ea typeface="Avenir"/>
                <a:cs typeface="Avenir"/>
                <a:sym typeface="Avenir"/>
              </a:rPr>
              <a:t>protect</a:t>
            </a:r>
            <a:r>
              <a:rPr b="0" i="0" lang="en-US" sz="5000" u="none" cap="none" strike="noStrike">
                <a:solidFill>
                  <a:srgbClr val="353636"/>
                </a:solidFill>
                <a:latin typeface="Avenir"/>
                <a:ea typeface="Avenir"/>
                <a:cs typeface="Avenir"/>
                <a:sym typeface="Avenir"/>
              </a:rPr>
              <a:t> against abuse.</a:t>
            </a:r>
            <a:endParaRPr sz="5000"/>
          </a:p>
        </p:txBody>
      </p:sp>
      <p:sp>
        <p:nvSpPr>
          <p:cNvPr id="155" name="Google Shape;155;p2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SO …</a:t>
            </a:r>
            <a:endParaRPr b="1"/>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0"/>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1001456" lvl="0" marL="1020506" rtl="0" algn="l">
              <a:lnSpc>
                <a:spcPct val="100000"/>
              </a:lnSpc>
              <a:spcBef>
                <a:spcPts val="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Customized written policy</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Definition of abuse</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Screening volunteers and staff</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Train volunteers and staff</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Modify the premises</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Organizational procedures including permanent documentation of information</a:t>
            </a:r>
            <a:endParaRPr sz="5000"/>
          </a:p>
          <a:p>
            <a:pPr indent="-1001456" lvl="0" marL="1020506"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Reporting and response protocol</a:t>
            </a:r>
            <a:endParaRPr sz="5000"/>
          </a:p>
        </p:txBody>
      </p:sp>
      <p:sp>
        <p:nvSpPr>
          <p:cNvPr id="161" name="Google Shape;161;p3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STANDARD OF PROTECTION &amp; PREVENTION</a:t>
            </a:r>
            <a:endParaRPr b="1" sz="65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1"/>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81974" lvl="0" marL="717849"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When risk increases, supervision should also increase</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Risk increases as isolation increases</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Risk increases as accountability and adherence to policy decreases</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Risk increases when there is an imbalance of power or influence</a:t>
            </a:r>
            <a:endParaRPr sz="5000"/>
          </a:p>
          <a:p>
            <a:pPr indent="-681974" lvl="0" marL="717849" rtl="0" algn="l">
              <a:lnSpc>
                <a:spcPct val="100000"/>
              </a:lnSpc>
              <a:spcBef>
                <a:spcPts val="2800"/>
              </a:spcBef>
              <a:spcAft>
                <a:spcPts val="0"/>
              </a:spcAft>
              <a:buSzPts val="5000"/>
              <a:buChar char="●"/>
            </a:pPr>
            <a:r>
              <a:rPr b="1" lang="en-US" sz="5000">
                <a:latin typeface="Avenir"/>
                <a:ea typeface="Avenir"/>
                <a:cs typeface="Avenir"/>
                <a:sym typeface="Avenir"/>
              </a:rPr>
              <a:t>Key to demonstrating due diligence in care is through retaining documentation</a:t>
            </a:r>
            <a:endParaRPr sz="5000"/>
          </a:p>
        </p:txBody>
      </p:sp>
      <p:sp>
        <p:nvSpPr>
          <p:cNvPr id="167" name="Google Shape;167;p3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000" u="none" cap="none" strike="noStrike">
                <a:solidFill>
                  <a:srgbClr val="FFFFFF"/>
                </a:solidFill>
              </a:rPr>
              <a:t>GENERAL GUIDELINES FOR REDUCING THE RISK</a:t>
            </a:r>
            <a:endParaRPr b="1" sz="60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2"/>
          <p:cNvSpPr txBox="1"/>
          <p:nvPr>
            <p:ph idx="4294967295" type="body"/>
          </p:nvPr>
        </p:nvSpPr>
        <p:spPr>
          <a:xfrm>
            <a:off x="1599942" y="2681867"/>
            <a:ext cx="21184200" cy="60720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Policies and procedures are great ways to create safe communities and prevent abuse, but there is always a chance of it happening anywhere. </a:t>
            </a:r>
            <a:endParaRPr b="0" i="0" sz="5000" u="none" cap="none" strike="noStrike">
              <a:solidFill>
                <a:srgbClr val="353636"/>
              </a:solidFill>
              <a:latin typeface="Avenir"/>
              <a:ea typeface="Avenir"/>
              <a:cs typeface="Avenir"/>
              <a:sym typeface="Avenir"/>
            </a:endParaRPr>
          </a:p>
          <a:p>
            <a:pPr indent="0" lvl="0" marL="0" rtl="0" algn="l">
              <a:lnSpc>
                <a:spcPct val="100000"/>
              </a:lnSpc>
              <a:spcBef>
                <a:spcPts val="0"/>
              </a:spcBef>
              <a:spcAft>
                <a:spcPts val="0"/>
              </a:spcAft>
              <a:buClr>
                <a:srgbClr val="353636"/>
              </a:buClr>
              <a:buSzPts val="5300"/>
              <a:buFont typeface="Avenir"/>
              <a:buNone/>
            </a:pPr>
            <a:r>
              <a:t/>
            </a:r>
            <a:endParaRPr sz="5000"/>
          </a:p>
          <a:p>
            <a:pPr indent="0" lvl="0" marL="0" rtl="0" algn="l">
              <a:lnSpc>
                <a:spcPct val="100000"/>
              </a:lnSpc>
              <a:spcBef>
                <a:spcPts val="280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Knowing how to spot </a:t>
            </a:r>
            <a:r>
              <a:rPr b="1" lang="en-US" sz="5000">
                <a:solidFill>
                  <a:srgbClr val="55C1FF"/>
                </a:solidFill>
                <a:latin typeface="Avenir"/>
                <a:ea typeface="Avenir"/>
                <a:cs typeface="Avenir"/>
                <a:sym typeface="Avenir"/>
              </a:rPr>
              <a:t>indicators of abuse </a:t>
            </a:r>
            <a:r>
              <a:rPr b="0" i="0" lang="en-US" sz="5000" u="none" cap="none" strike="noStrike">
                <a:solidFill>
                  <a:srgbClr val="353636"/>
                </a:solidFill>
                <a:latin typeface="Avenir"/>
                <a:ea typeface="Avenir"/>
                <a:cs typeface="Avenir"/>
                <a:sym typeface="Avenir"/>
              </a:rPr>
              <a:t>is key to helping vulnerable people who are being abused.</a:t>
            </a:r>
            <a:endParaRPr sz="5000"/>
          </a:p>
        </p:txBody>
      </p:sp>
      <p:sp>
        <p:nvSpPr>
          <p:cNvPr id="173" name="Google Shape;173;p32"/>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PREVENTING ABUSE WITH KNOWLEDGE</a:t>
            </a:r>
            <a:endParaRPr b="1" sz="7000"/>
          </a:p>
        </p:txBody>
      </p:sp>
      <p:pic>
        <p:nvPicPr>
          <p:cNvPr descr="Picture 2" id="174" name="Google Shape;174;p32"/>
          <p:cNvPicPr preferRelativeResize="0"/>
          <p:nvPr/>
        </p:nvPicPr>
        <p:blipFill rotWithShape="1">
          <a:blip r:embed="rId3">
            <a:alphaModFix/>
          </a:blip>
          <a:srcRect b="0" l="5070" r="3814" t="0"/>
          <a:stretch/>
        </p:blipFill>
        <p:spPr>
          <a:xfrm>
            <a:off x="10024864" y="8716981"/>
            <a:ext cx="3406257" cy="301105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idx="4294967295" type="body"/>
          </p:nvPr>
        </p:nvSpPr>
        <p:spPr>
          <a:xfrm>
            <a:off x="1599942" y="2300867"/>
            <a:ext cx="21184115" cy="9955300"/>
          </a:xfrm>
          <a:prstGeom prst="rect">
            <a:avLst/>
          </a:prstGeom>
          <a:noFill/>
          <a:ln>
            <a:noFill/>
          </a:ln>
        </p:spPr>
        <p:txBody>
          <a:bodyPr anchorCtr="0" anchor="ctr" bIns="50800" lIns="50800" spcFirstLastPara="1" rIns="50800" wrap="square" tIns="50800">
            <a:normAutofit/>
          </a:bodyPr>
          <a:lstStyle/>
          <a:p>
            <a:pPr indent="-569069" lvl="0" marL="569069" rtl="0" algn="l">
              <a:lnSpc>
                <a:spcPct val="100000"/>
              </a:lnSpc>
              <a:spcBef>
                <a:spcPts val="0"/>
              </a:spcBef>
              <a:spcAft>
                <a:spcPts val="0"/>
              </a:spcAft>
              <a:buSzPts val="4305"/>
              <a:buChar char="●"/>
            </a:pPr>
            <a:r>
              <a:rPr b="1" lang="en-US" sz="5000">
                <a:latin typeface="Avenir"/>
                <a:ea typeface="Avenir"/>
                <a:cs typeface="Avenir"/>
                <a:sym typeface="Avenir"/>
              </a:rPr>
              <a:t>Abuse:</a:t>
            </a:r>
            <a:r>
              <a:rPr b="1" lang="en-US" sz="5000"/>
              <a:t> </a:t>
            </a:r>
            <a:r>
              <a:rPr lang="en-US" sz="4000"/>
              <a:t>A non-accidental act committed by a person in a position of trust which harms or threatens a vulnerable person’s physical or mental health, or welfare. Abuse is primarily categorized as being physical, sexual, emotional, or involving neglect.</a:t>
            </a:r>
            <a:endParaRPr sz="4000"/>
          </a:p>
          <a:p>
            <a:pPr indent="-569069" lvl="0" marL="569069" rtl="0" algn="l">
              <a:lnSpc>
                <a:spcPct val="100000"/>
              </a:lnSpc>
              <a:spcBef>
                <a:spcPts val="2200"/>
              </a:spcBef>
              <a:spcAft>
                <a:spcPts val="0"/>
              </a:spcAft>
              <a:buSzPts val="4305"/>
              <a:buChar char="●"/>
            </a:pPr>
            <a:r>
              <a:rPr b="1" lang="en-US" sz="5000">
                <a:latin typeface="Avenir"/>
                <a:ea typeface="Avenir"/>
                <a:cs typeface="Avenir"/>
                <a:sym typeface="Avenir"/>
              </a:rPr>
              <a:t>Child:</a:t>
            </a:r>
            <a:r>
              <a:rPr b="1" lang="en-US" sz="5000"/>
              <a:t> </a:t>
            </a:r>
            <a:r>
              <a:rPr lang="en-US" sz="4000"/>
              <a:t>Individual under the age of 18 years</a:t>
            </a:r>
            <a:endParaRPr sz="4000"/>
          </a:p>
          <a:p>
            <a:pPr indent="-569069" lvl="0" marL="569069" rtl="0" algn="l">
              <a:lnSpc>
                <a:spcPct val="100000"/>
              </a:lnSpc>
              <a:spcBef>
                <a:spcPts val="2200"/>
              </a:spcBef>
              <a:spcAft>
                <a:spcPts val="0"/>
              </a:spcAft>
              <a:buSzPts val="4305"/>
              <a:buChar char="●"/>
            </a:pPr>
            <a:r>
              <a:rPr b="1" lang="en-US" sz="5000">
                <a:latin typeface="Avenir"/>
                <a:ea typeface="Avenir"/>
                <a:cs typeface="Avenir"/>
                <a:sym typeface="Avenir"/>
              </a:rPr>
              <a:t>Hall Monitors:</a:t>
            </a:r>
            <a:r>
              <a:rPr b="1" lang="en-US" sz="4187"/>
              <a:t> </a:t>
            </a:r>
            <a:r>
              <a:rPr lang="en-US" sz="4000"/>
              <a:t>Ministry Personnel whose role is to provide general surveillance and to visit rooms where vulnerable persons are being supervised.</a:t>
            </a:r>
            <a:endParaRPr sz="4000"/>
          </a:p>
          <a:p>
            <a:pPr indent="-569069" lvl="0" marL="569069" rtl="0" algn="l">
              <a:lnSpc>
                <a:spcPct val="100000"/>
              </a:lnSpc>
              <a:spcBef>
                <a:spcPts val="2200"/>
              </a:spcBef>
              <a:spcAft>
                <a:spcPts val="0"/>
              </a:spcAft>
              <a:buSzPts val="4305"/>
              <a:buChar char="●"/>
            </a:pPr>
            <a:r>
              <a:rPr b="1" lang="en-US" sz="5000">
                <a:latin typeface="Avenir"/>
                <a:ea typeface="Avenir"/>
                <a:cs typeface="Avenir"/>
                <a:sym typeface="Avenir"/>
              </a:rPr>
              <a:t>Ministry Lead:</a:t>
            </a:r>
            <a:r>
              <a:rPr lang="en-US" sz="5000"/>
              <a:t> </a:t>
            </a:r>
            <a:r>
              <a:rPr lang="en-US" sz="4000"/>
              <a:t>Individuals who have completed the screening process and are responsible for a ministry/program.</a:t>
            </a:r>
            <a:endParaRPr sz="4000"/>
          </a:p>
          <a:p>
            <a:pPr indent="-569069" lvl="0" marL="569069" rtl="0" algn="l">
              <a:lnSpc>
                <a:spcPct val="100000"/>
              </a:lnSpc>
              <a:spcBef>
                <a:spcPts val="2200"/>
              </a:spcBef>
              <a:spcAft>
                <a:spcPts val="0"/>
              </a:spcAft>
              <a:buSzPts val="4305"/>
              <a:buChar char="●"/>
            </a:pPr>
            <a:r>
              <a:rPr b="1" lang="en-US" sz="5000">
                <a:latin typeface="Avenir"/>
                <a:ea typeface="Avenir"/>
                <a:cs typeface="Avenir"/>
                <a:sym typeface="Avenir"/>
              </a:rPr>
              <a:t>Ministry Personnel:</a:t>
            </a:r>
            <a:r>
              <a:rPr lang="en-US" sz="4187"/>
              <a:t> </a:t>
            </a:r>
            <a:r>
              <a:rPr lang="en-US" sz="4000"/>
              <a:t>Individuals who have completed the screening process of this policy and are deemed to be in a position of trust and may serve vulnerable persons.</a:t>
            </a:r>
            <a:endParaRPr sz="4000"/>
          </a:p>
        </p:txBody>
      </p:sp>
      <p:sp>
        <p:nvSpPr>
          <p:cNvPr id="66" name="Google Shape;66;p1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DEFINITIONS</a:t>
            </a:r>
            <a:endParaRPr b="1"/>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3"/>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Extreme changes in personality or behaviour</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Injuries for which there is no explanation, or the explanation does not make sense</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Injuries at different stages of healing</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Unusual fear, aggression, rages or tantrums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Extremely secretive or forbidden contact with others</a:t>
            </a:r>
            <a:endParaRPr sz="5000"/>
          </a:p>
        </p:txBody>
      </p:sp>
      <p:sp>
        <p:nvSpPr>
          <p:cNvPr id="180" name="Google Shape;180;p33"/>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INDICATORS OF ABUSE</a:t>
            </a:r>
            <a:endParaRPr b="1"/>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4"/>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Withdrawing from loved ones and activities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Age inappropriate sexual play or knowledge</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Unexplained developmental setbacks (e.g wetting themselves)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Unusual bank account activity</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Frequent psychosomatic complaints</a:t>
            </a:r>
            <a:endParaRPr sz="5000"/>
          </a:p>
        </p:txBody>
      </p:sp>
      <p:sp>
        <p:nvSpPr>
          <p:cNvPr id="186" name="Google Shape;186;p34"/>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INDICATORS OF ABUSE</a:t>
            </a:r>
            <a:endParaRPr b="1" sz="8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5"/>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1172941" lvl="0" marL="1191991" rtl="0" algn="l">
              <a:lnSpc>
                <a:spcPct val="100000"/>
              </a:lnSpc>
              <a:spcBef>
                <a:spcPts val="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Complete and submit an </a:t>
            </a:r>
            <a:r>
              <a:rPr b="1" lang="en-US" sz="5000">
                <a:latin typeface="Avenir"/>
                <a:ea typeface="Avenir"/>
                <a:cs typeface="Avenir"/>
                <a:sym typeface="Avenir"/>
              </a:rPr>
              <a:t>incident report</a:t>
            </a:r>
            <a:r>
              <a:rPr b="0" i="0" lang="en-US" sz="5000" u="none" cap="none" strike="noStrike">
                <a:solidFill>
                  <a:srgbClr val="353636"/>
                </a:solidFill>
                <a:latin typeface="Avenir"/>
                <a:ea typeface="Avenir"/>
                <a:cs typeface="Avenir"/>
                <a:sym typeface="Avenir"/>
              </a:rPr>
              <a:t> for each indicator that you spot. Even if you’re unsure — document it!</a:t>
            </a:r>
            <a:endParaRPr sz="5000"/>
          </a:p>
          <a:p>
            <a:pPr indent="-1172941" lvl="0" marL="1191991"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Watch for a </a:t>
            </a:r>
            <a:r>
              <a:rPr b="1" lang="en-US" sz="5000">
                <a:latin typeface="Avenir"/>
                <a:ea typeface="Avenir"/>
                <a:cs typeface="Avenir"/>
                <a:sym typeface="Avenir"/>
              </a:rPr>
              <a:t>pattern</a:t>
            </a:r>
            <a:r>
              <a:rPr b="0" i="0" lang="en-US" sz="5000" u="none" cap="none" strike="noStrike">
                <a:solidFill>
                  <a:srgbClr val="353636"/>
                </a:solidFill>
                <a:latin typeface="Avenir"/>
                <a:ea typeface="Avenir"/>
                <a:cs typeface="Avenir"/>
                <a:sym typeface="Avenir"/>
              </a:rPr>
              <a:t> of indicators. </a:t>
            </a:r>
            <a:endParaRPr sz="5000"/>
          </a:p>
          <a:p>
            <a:pPr indent="-657022" lvl="6" marL="3359896"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Don’t jump to conclusions, but pay attention</a:t>
            </a:r>
            <a:endParaRPr sz="5000"/>
          </a:p>
          <a:p>
            <a:pPr indent="-1172941" lvl="0" marL="1191991" rtl="0" algn="l">
              <a:lnSpc>
                <a:spcPct val="100000"/>
              </a:lnSpc>
              <a:spcBef>
                <a:spcPts val="2800"/>
              </a:spcBef>
              <a:spcAft>
                <a:spcPts val="0"/>
              </a:spcAft>
              <a:buSzPts val="5000"/>
              <a:buFont typeface="Avenir"/>
              <a:buAutoNum type="arabicPeriod"/>
            </a:pPr>
            <a:r>
              <a:rPr b="0" i="0" lang="en-US" sz="5000" u="none" cap="none" strike="noStrike">
                <a:solidFill>
                  <a:srgbClr val="353636"/>
                </a:solidFill>
                <a:latin typeface="Avenir"/>
                <a:ea typeface="Avenir"/>
                <a:cs typeface="Avenir"/>
                <a:sym typeface="Avenir"/>
              </a:rPr>
              <a:t>Remember - hurt people, hurt people.</a:t>
            </a:r>
            <a:endParaRPr sz="5000"/>
          </a:p>
          <a:p>
            <a:pPr indent="-657022" lvl="6" marL="3359896"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If someone is hurting others, it’s likely a cry for help</a:t>
            </a:r>
            <a:endParaRPr sz="5000"/>
          </a:p>
        </p:txBody>
      </p:sp>
      <p:sp>
        <p:nvSpPr>
          <p:cNvPr id="192" name="Google Shape;192;p3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SPOTTING ABUSE - KEY POINTS</a:t>
            </a:r>
            <a:endParaRPr b="1" sz="80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6"/>
          <p:cNvSpPr txBox="1"/>
          <p:nvPr>
            <p:ph idx="4294967295" type="body"/>
          </p:nvPr>
        </p:nvSpPr>
        <p:spPr>
          <a:xfrm>
            <a:off x="1599942" y="23008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We report and respond to child abuse differently from vulnerable adult abuse.</a:t>
            </a:r>
            <a:endParaRPr sz="5000"/>
          </a:p>
          <a:p>
            <a:pPr indent="-657022" lvl="2" marL="1581897" rtl="0" algn="l">
              <a:lnSpc>
                <a:spcPct val="100000"/>
              </a:lnSpc>
              <a:spcBef>
                <a:spcPts val="2800"/>
              </a:spcBef>
              <a:spcAft>
                <a:spcPts val="0"/>
              </a:spcAft>
              <a:buSzPts val="5000"/>
              <a:buChar char="■"/>
            </a:pPr>
            <a:r>
              <a:rPr b="1" lang="en-US" sz="5000">
                <a:solidFill>
                  <a:srgbClr val="CC0000"/>
                </a:solidFill>
                <a:latin typeface="Avenir"/>
                <a:ea typeface="Avenir"/>
                <a:cs typeface="Avenir"/>
                <a:sym typeface="Avenir"/>
              </a:rPr>
              <a:t>report</a:t>
            </a:r>
            <a:r>
              <a:rPr b="1" i="0" lang="en-US" sz="5000" u="none" cap="none" strike="noStrike">
                <a:solidFill>
                  <a:srgbClr val="353636"/>
                </a:solidFill>
              </a:rPr>
              <a:t> </a:t>
            </a:r>
            <a:r>
              <a:rPr b="0" i="0" lang="en-US" sz="5000" u="none" cap="none" strike="noStrike">
                <a:solidFill>
                  <a:srgbClr val="353636"/>
                </a:solidFill>
                <a:latin typeface="Avenir"/>
                <a:ea typeface="Avenir"/>
                <a:cs typeface="Avenir"/>
                <a:sym typeface="Avenir"/>
              </a:rPr>
              <a:t>child abuse</a:t>
            </a:r>
            <a:endParaRPr sz="5000"/>
          </a:p>
          <a:p>
            <a:pPr indent="-657022" lvl="2" marL="1581897" rtl="0" algn="l">
              <a:lnSpc>
                <a:spcPct val="100000"/>
              </a:lnSpc>
              <a:spcBef>
                <a:spcPts val="2800"/>
              </a:spcBef>
              <a:spcAft>
                <a:spcPts val="0"/>
              </a:spcAft>
              <a:buSzPts val="5000"/>
              <a:buChar char="■"/>
            </a:pPr>
            <a:r>
              <a:rPr b="1" lang="en-US" sz="5000">
                <a:solidFill>
                  <a:srgbClr val="CC0000"/>
                </a:solidFill>
                <a:latin typeface="Avenir"/>
                <a:ea typeface="Avenir"/>
                <a:cs typeface="Avenir"/>
                <a:sym typeface="Avenir"/>
              </a:rPr>
              <a:t>respond</a:t>
            </a:r>
            <a:r>
              <a:rPr b="1" i="0" lang="en-US" sz="5000" u="none" cap="none" strike="noStrike">
                <a:solidFill>
                  <a:srgbClr val="353636"/>
                </a:solidFill>
              </a:rPr>
              <a:t> </a:t>
            </a:r>
            <a:r>
              <a:rPr b="0" i="0" lang="en-US" sz="5000" u="none" cap="none" strike="noStrike">
                <a:solidFill>
                  <a:srgbClr val="353636"/>
                </a:solidFill>
                <a:latin typeface="Avenir"/>
                <a:ea typeface="Avenir"/>
                <a:cs typeface="Avenir"/>
                <a:sym typeface="Avenir"/>
              </a:rPr>
              <a:t>to vulnerable adult abuse</a:t>
            </a:r>
            <a:endParaRPr sz="5000"/>
          </a:p>
        </p:txBody>
      </p:sp>
      <p:sp>
        <p:nvSpPr>
          <p:cNvPr id="198" name="Google Shape;198;p36"/>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REPORTING &amp; RESPONDING TO ABUSE</a:t>
            </a:r>
            <a:endParaRPr b="1" sz="70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7"/>
          <p:cNvSpPr txBox="1"/>
          <p:nvPr>
            <p:ph idx="4294967295" type="body"/>
          </p:nvPr>
        </p:nvSpPr>
        <p:spPr>
          <a:xfrm>
            <a:off x="1599942" y="2300867"/>
            <a:ext cx="21184115" cy="9955300"/>
          </a:xfrm>
          <a:prstGeom prst="rect">
            <a:avLst/>
          </a:prstGeom>
          <a:noFill/>
          <a:ln>
            <a:noFill/>
          </a:ln>
        </p:spPr>
        <p:txBody>
          <a:bodyPr anchorCtr="0" anchor="ctr" bIns="50800" lIns="50800" spcFirstLastPara="1" rIns="50800" wrap="square" tIns="50800">
            <a:normAutofit/>
          </a:bodyPr>
          <a:lstStyle/>
          <a:p>
            <a:pPr indent="0" lvl="0" marL="0" rtl="0" algn="ctr">
              <a:lnSpc>
                <a:spcPct val="100000"/>
              </a:lnSpc>
              <a:spcBef>
                <a:spcPts val="0"/>
              </a:spcBef>
              <a:spcAft>
                <a:spcPts val="0"/>
              </a:spcAft>
              <a:buClr>
                <a:srgbClr val="353636"/>
              </a:buClr>
              <a:buSzPts val="6500"/>
              <a:buFont typeface="Avenir"/>
              <a:buNone/>
            </a:pPr>
            <a:r>
              <a:rPr b="1" lang="en-US" sz="7000">
                <a:latin typeface="Avenir"/>
                <a:ea typeface="Avenir"/>
                <a:cs typeface="Avenir"/>
                <a:sym typeface="Avenir"/>
              </a:rPr>
              <a:t>What are some reasons you </a:t>
            </a:r>
            <a:br>
              <a:rPr b="1" lang="en-US" sz="7000">
                <a:latin typeface="Avenir"/>
                <a:ea typeface="Avenir"/>
                <a:cs typeface="Avenir"/>
                <a:sym typeface="Avenir"/>
              </a:rPr>
            </a:br>
            <a:r>
              <a:rPr b="1" lang="en-US" sz="7000">
                <a:latin typeface="Avenir"/>
                <a:ea typeface="Avenir"/>
                <a:cs typeface="Avenir"/>
                <a:sym typeface="Avenir"/>
              </a:rPr>
              <a:t>might not want to report abuse?</a:t>
            </a:r>
            <a:endParaRPr sz="7000"/>
          </a:p>
        </p:txBody>
      </p:sp>
      <p:sp>
        <p:nvSpPr>
          <p:cNvPr id="204" name="Google Shape;204;p37"/>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REPORTING &amp; RESPONDING TO ABUSE</a:t>
            </a:r>
            <a:endParaRPr b="1" sz="70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8"/>
          <p:cNvSpPr txBox="1"/>
          <p:nvPr>
            <p:ph idx="4294967295" type="body"/>
          </p:nvPr>
        </p:nvSpPr>
        <p:spPr>
          <a:xfrm>
            <a:off x="1599942" y="2300867"/>
            <a:ext cx="21184115" cy="9955300"/>
          </a:xfrm>
          <a:prstGeom prst="rect">
            <a:avLst/>
          </a:prstGeom>
          <a:noFill/>
          <a:ln>
            <a:noFill/>
          </a:ln>
        </p:spPr>
        <p:txBody>
          <a:bodyPr anchorCtr="0" anchor="ctr" bIns="50800" lIns="50800" spcFirstLastPara="1" rIns="50800" wrap="square" tIns="50800">
            <a:normAutofit/>
          </a:bodyPr>
          <a:lstStyle/>
          <a:p>
            <a:pPr indent="0" lvl="0" marL="0" marR="0" rtl="0" algn="ctr">
              <a:lnSpc>
                <a:spcPct val="100000"/>
              </a:lnSpc>
              <a:spcBef>
                <a:spcPts val="0"/>
              </a:spcBef>
              <a:spcAft>
                <a:spcPts val="0"/>
              </a:spcAft>
              <a:buClr>
                <a:srgbClr val="353636"/>
              </a:buClr>
              <a:buSzPts val="6500"/>
              <a:buFont typeface="Avenir"/>
              <a:buNone/>
            </a:pPr>
            <a:r>
              <a:rPr b="1" lang="en-US" sz="7000">
                <a:latin typeface="Avenir"/>
                <a:ea typeface="Avenir"/>
                <a:cs typeface="Avenir"/>
                <a:sym typeface="Avenir"/>
              </a:rPr>
              <a:t>Why should you report abuse?</a:t>
            </a:r>
            <a:endParaRPr sz="7000"/>
          </a:p>
        </p:txBody>
      </p:sp>
      <p:sp>
        <p:nvSpPr>
          <p:cNvPr id="210" name="Google Shape;210;p3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REPORTING &amp; RESPONDING TO ABUSE</a:t>
            </a:r>
            <a:endParaRPr b="1" sz="70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9"/>
          <p:cNvSpPr txBox="1"/>
          <p:nvPr>
            <p:ph idx="4294967295" type="body"/>
          </p:nvPr>
        </p:nvSpPr>
        <p:spPr>
          <a:xfrm>
            <a:off x="1599942" y="4246111"/>
            <a:ext cx="21184200" cy="2908500"/>
          </a:xfrm>
          <a:prstGeom prst="rect">
            <a:avLst/>
          </a:prstGeom>
          <a:noFill/>
          <a:ln>
            <a:noFill/>
          </a:ln>
        </p:spPr>
        <p:txBody>
          <a:bodyPr anchorCtr="0" anchor="ctr" bIns="50800" lIns="50800" spcFirstLastPara="1" rIns="50800" wrap="square" tIns="50800">
            <a:normAutofit/>
          </a:bodyPr>
          <a:lstStyle/>
          <a:p>
            <a:pPr indent="0" lvl="0" marL="0" marR="0" rtl="0" algn="ctr">
              <a:lnSpc>
                <a:spcPct val="90000"/>
              </a:lnSpc>
              <a:spcBef>
                <a:spcPts val="0"/>
              </a:spcBef>
              <a:spcAft>
                <a:spcPts val="0"/>
              </a:spcAft>
              <a:buClr>
                <a:srgbClr val="353636"/>
              </a:buClr>
              <a:buSzPts val="6200"/>
              <a:buFont typeface="Avenir"/>
              <a:buNone/>
            </a:pPr>
            <a:r>
              <a:rPr b="1" lang="en-US" sz="7000">
                <a:latin typeface="Avenir"/>
                <a:ea typeface="Avenir"/>
                <a:cs typeface="Avenir"/>
                <a:sym typeface="Avenir"/>
              </a:rPr>
              <a:t>Duty to Report is a law in Canada that requires everyone to report known abuse.</a:t>
            </a:r>
            <a:endParaRPr sz="7000"/>
          </a:p>
        </p:txBody>
      </p:sp>
      <p:sp>
        <p:nvSpPr>
          <p:cNvPr id="216" name="Google Shape;216;p3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REPORTING &amp; RESPONDING TO ABUSE</a:t>
            </a:r>
            <a:endParaRPr b="1" sz="7000"/>
          </a:p>
        </p:txBody>
      </p:sp>
      <p:sp>
        <p:nvSpPr>
          <p:cNvPr id="217" name="Google Shape;217;p39"/>
          <p:cNvSpPr txBox="1"/>
          <p:nvPr/>
        </p:nvSpPr>
        <p:spPr>
          <a:xfrm>
            <a:off x="2472701" y="8107937"/>
            <a:ext cx="19438500" cy="2780400"/>
          </a:xfrm>
          <a:prstGeom prst="rect">
            <a:avLst/>
          </a:prstGeom>
          <a:noFill/>
          <a:ln>
            <a:noFill/>
          </a:ln>
        </p:spPr>
        <p:txBody>
          <a:bodyPr anchorCtr="0" anchor="t" bIns="50800" lIns="50800" spcFirstLastPara="1" rIns="50800" wrap="square" tIns="50800">
            <a:noAutofit/>
          </a:bodyPr>
          <a:lstStyle/>
          <a:p>
            <a:pPr indent="0" lvl="0" marL="0" marR="0" rtl="0" algn="ctr">
              <a:lnSpc>
                <a:spcPct val="90000"/>
              </a:lnSpc>
              <a:spcBef>
                <a:spcPts val="0"/>
              </a:spcBef>
              <a:spcAft>
                <a:spcPts val="0"/>
              </a:spcAft>
              <a:buClr>
                <a:srgbClr val="353636"/>
              </a:buClr>
              <a:buSzPts val="7100"/>
              <a:buFont typeface="Avenir"/>
              <a:buNone/>
            </a:pPr>
            <a:r>
              <a:rPr b="0" i="0" lang="en-US" sz="7000" u="none" cap="none" strike="noStrike">
                <a:solidFill>
                  <a:srgbClr val="353636"/>
                </a:solidFill>
                <a:latin typeface="Avenir"/>
                <a:ea typeface="Avenir"/>
                <a:cs typeface="Avenir"/>
                <a:sym typeface="Avenir"/>
              </a:rPr>
              <a:t>If you suspect a child is being abused, call:</a:t>
            </a:r>
            <a:br>
              <a:rPr b="0" i="0" lang="en-US" sz="7000" u="none" cap="none" strike="noStrike">
                <a:solidFill>
                  <a:srgbClr val="353636"/>
                </a:solidFill>
                <a:latin typeface="Avenir"/>
                <a:ea typeface="Avenir"/>
                <a:cs typeface="Avenir"/>
                <a:sym typeface="Avenir"/>
              </a:rPr>
            </a:br>
            <a:r>
              <a:rPr b="1" i="0" lang="en-US" sz="7000" u="none" cap="none" strike="noStrike">
                <a:solidFill>
                  <a:srgbClr val="353636"/>
                </a:solidFill>
                <a:latin typeface="Avenir"/>
                <a:ea typeface="Avenir"/>
                <a:cs typeface="Avenir"/>
                <a:sym typeface="Avenir"/>
              </a:rPr>
              <a:t>(866) 345-9241</a:t>
            </a:r>
            <a:endParaRPr sz="70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0"/>
          <p:cNvSpPr txBox="1"/>
          <p:nvPr>
            <p:ph idx="4294967295" type="body"/>
          </p:nvPr>
        </p:nvSpPr>
        <p:spPr>
          <a:xfrm>
            <a:off x="1599942" y="4316388"/>
            <a:ext cx="21184200" cy="3053400"/>
          </a:xfrm>
          <a:prstGeom prst="rect">
            <a:avLst/>
          </a:prstGeom>
          <a:noFill/>
          <a:ln>
            <a:noFill/>
          </a:ln>
        </p:spPr>
        <p:txBody>
          <a:bodyPr anchorCtr="0" anchor="ctr" bIns="50800" lIns="50800" spcFirstLastPara="1" rIns="50800" wrap="square" tIns="50800">
            <a:normAutofit/>
          </a:bodyPr>
          <a:lstStyle/>
          <a:p>
            <a:pPr indent="0" lvl="0" marL="0" marR="0" rtl="0" algn="ctr">
              <a:lnSpc>
                <a:spcPct val="90000"/>
              </a:lnSpc>
              <a:spcBef>
                <a:spcPts val="0"/>
              </a:spcBef>
              <a:spcAft>
                <a:spcPts val="0"/>
              </a:spcAft>
              <a:buClr>
                <a:srgbClr val="353636"/>
              </a:buClr>
              <a:buSzPts val="6200"/>
              <a:buFont typeface="Avenir"/>
              <a:buNone/>
            </a:pPr>
            <a:r>
              <a:rPr b="1" lang="en-US" sz="7000">
                <a:latin typeface="Avenir"/>
                <a:ea typeface="Avenir"/>
                <a:cs typeface="Avenir"/>
                <a:sym typeface="Avenir"/>
              </a:rPr>
              <a:t>What do you think would happen if you call CFS with a suspicion or report of abuse?</a:t>
            </a:r>
            <a:endParaRPr sz="7000"/>
          </a:p>
        </p:txBody>
      </p:sp>
      <p:sp>
        <p:nvSpPr>
          <p:cNvPr id="223" name="Google Shape;223;p4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REPORTING CHILD ABUSE</a:t>
            </a:r>
            <a:endParaRPr b="1" sz="8000"/>
          </a:p>
        </p:txBody>
      </p:sp>
      <p:sp>
        <p:nvSpPr>
          <p:cNvPr id="224" name="Google Shape;224;p40"/>
          <p:cNvSpPr txBox="1"/>
          <p:nvPr/>
        </p:nvSpPr>
        <p:spPr>
          <a:xfrm>
            <a:off x="2365813" y="8049488"/>
            <a:ext cx="19438500" cy="2780400"/>
          </a:xfrm>
          <a:prstGeom prst="rect">
            <a:avLst/>
          </a:prstGeom>
          <a:noFill/>
          <a:ln>
            <a:noFill/>
          </a:ln>
        </p:spPr>
        <p:txBody>
          <a:bodyPr anchorCtr="0" anchor="t" bIns="50800" lIns="50800" spcFirstLastPara="1" rIns="50800" wrap="square" tIns="50800">
            <a:noAutofit/>
          </a:bodyPr>
          <a:lstStyle/>
          <a:p>
            <a:pPr indent="0" lvl="0" marL="0" marR="0" rtl="0" algn="ctr">
              <a:lnSpc>
                <a:spcPct val="90000"/>
              </a:lnSpc>
              <a:spcBef>
                <a:spcPts val="0"/>
              </a:spcBef>
              <a:spcAft>
                <a:spcPts val="0"/>
              </a:spcAft>
              <a:buClr>
                <a:srgbClr val="353636"/>
              </a:buClr>
              <a:buSzPts val="5200"/>
              <a:buFont typeface="Avenir"/>
              <a:buNone/>
            </a:pPr>
            <a:r>
              <a:rPr b="0" i="0" lang="en-US" sz="5500" u="none" cap="none" strike="noStrike">
                <a:solidFill>
                  <a:srgbClr val="353636"/>
                </a:solidFill>
                <a:latin typeface="Avenir"/>
                <a:ea typeface="Avenir"/>
                <a:cs typeface="Avenir"/>
                <a:sym typeface="Avenir"/>
              </a:rPr>
              <a:t>CFS responds in different ways to different calls, but always opens or updates a file. The degree to which they respond depends largely on the type of abuse reported.</a:t>
            </a:r>
            <a:endParaRPr sz="55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41"/>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74685" lvl="0" marL="703492" rtl="0" algn="l">
              <a:lnSpc>
                <a:spcPct val="100000"/>
              </a:lnSpc>
              <a:spcBef>
                <a:spcPts val="0"/>
              </a:spcBef>
              <a:spcAft>
                <a:spcPts val="0"/>
              </a:spcAft>
              <a:buSzPts val="5000"/>
              <a:buChar char="●"/>
            </a:pPr>
            <a:r>
              <a:rPr lang="en-US" sz="5000"/>
              <a:t>Each province / territory has its now legislation which address:</a:t>
            </a:r>
            <a:endParaRPr sz="5000"/>
          </a:p>
          <a:p>
            <a:pPr indent="-674685" lvl="0" marL="703492" rtl="0" algn="l">
              <a:lnSpc>
                <a:spcPct val="100000"/>
              </a:lnSpc>
              <a:spcBef>
                <a:spcPts val="2700"/>
              </a:spcBef>
              <a:spcAft>
                <a:spcPts val="0"/>
              </a:spcAft>
              <a:buSzPts val="5000"/>
              <a:buChar char="●"/>
            </a:pPr>
            <a:r>
              <a:rPr lang="en-US" sz="5000"/>
              <a:t>Ages of children entitled to protection under law (the age majority)</a:t>
            </a:r>
            <a:endParaRPr sz="5000"/>
          </a:p>
          <a:p>
            <a:pPr indent="-674685" lvl="0" marL="703492" rtl="0" algn="l">
              <a:lnSpc>
                <a:spcPct val="100000"/>
              </a:lnSpc>
              <a:spcBef>
                <a:spcPts val="2700"/>
              </a:spcBef>
              <a:spcAft>
                <a:spcPts val="0"/>
              </a:spcAft>
              <a:buSzPts val="5000"/>
              <a:buChar char="●"/>
            </a:pPr>
            <a:r>
              <a:rPr lang="en-US" sz="5000"/>
              <a:t>The duty to report</a:t>
            </a:r>
            <a:endParaRPr sz="5000"/>
          </a:p>
          <a:p>
            <a:pPr indent="-674685" lvl="3" marL="2010322" rtl="0" algn="l">
              <a:lnSpc>
                <a:spcPct val="100000"/>
              </a:lnSpc>
              <a:spcBef>
                <a:spcPts val="2700"/>
              </a:spcBef>
              <a:spcAft>
                <a:spcPts val="0"/>
              </a:spcAft>
              <a:buSzPts val="5000"/>
              <a:buChar char="●"/>
            </a:pPr>
            <a:r>
              <a:rPr lang="en-US" sz="5000"/>
              <a:t>Immediate</a:t>
            </a:r>
            <a:endParaRPr sz="5000"/>
          </a:p>
          <a:p>
            <a:pPr indent="-674685" lvl="3" marL="2010322" rtl="0" algn="l">
              <a:lnSpc>
                <a:spcPct val="100000"/>
              </a:lnSpc>
              <a:spcBef>
                <a:spcPts val="2700"/>
              </a:spcBef>
              <a:spcAft>
                <a:spcPts val="0"/>
              </a:spcAft>
              <a:buSzPts val="5000"/>
              <a:buChar char="●"/>
            </a:pPr>
            <a:r>
              <a:rPr lang="en-US" sz="5000"/>
              <a:t>Direct</a:t>
            </a:r>
            <a:endParaRPr sz="5000"/>
          </a:p>
          <a:p>
            <a:pPr indent="-674685" lvl="3" marL="2010322" rtl="0" algn="l">
              <a:lnSpc>
                <a:spcPct val="100000"/>
              </a:lnSpc>
              <a:spcBef>
                <a:spcPts val="2700"/>
              </a:spcBef>
              <a:spcAft>
                <a:spcPts val="0"/>
              </a:spcAft>
              <a:buSzPts val="5000"/>
              <a:buChar char="●"/>
            </a:pPr>
            <a:r>
              <a:rPr lang="en-US" sz="5000"/>
              <a:t>On-going</a:t>
            </a:r>
            <a:endParaRPr sz="5000"/>
          </a:p>
          <a:p>
            <a:pPr indent="-674685" lvl="1" marL="1139102" rtl="0" algn="l">
              <a:lnSpc>
                <a:spcPct val="100000"/>
              </a:lnSpc>
              <a:spcBef>
                <a:spcPts val="2700"/>
              </a:spcBef>
              <a:spcAft>
                <a:spcPts val="0"/>
              </a:spcAft>
              <a:buSzPts val="5000"/>
              <a:buChar char="○"/>
            </a:pPr>
            <a:r>
              <a:rPr lang="en-US" sz="5000"/>
              <a:t>Confidentiality</a:t>
            </a:r>
            <a:endParaRPr sz="5000"/>
          </a:p>
          <a:p>
            <a:pPr indent="-674685" lvl="1" marL="1139102" rtl="0" algn="l">
              <a:lnSpc>
                <a:spcPct val="100000"/>
              </a:lnSpc>
              <a:spcBef>
                <a:spcPts val="2700"/>
              </a:spcBef>
              <a:spcAft>
                <a:spcPts val="0"/>
              </a:spcAft>
              <a:buSzPts val="5000"/>
              <a:buChar char="○"/>
            </a:pPr>
            <a:r>
              <a:rPr lang="en-US" sz="5000"/>
              <a:t>Failing to report</a:t>
            </a:r>
            <a:endParaRPr sz="5000"/>
          </a:p>
        </p:txBody>
      </p:sp>
      <p:sp>
        <p:nvSpPr>
          <p:cNvPr id="230" name="Google Shape;230;p4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REPORTING CHILD ABUSE</a:t>
            </a:r>
            <a:endParaRPr b="1"/>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42"/>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71040" lvl="0" marL="696313" rtl="0" algn="l">
              <a:lnSpc>
                <a:spcPct val="100000"/>
              </a:lnSpc>
              <a:spcBef>
                <a:spcPts val="0"/>
              </a:spcBef>
              <a:spcAft>
                <a:spcPts val="0"/>
              </a:spcAft>
              <a:buSzPts val="5000"/>
              <a:buChar char="●"/>
            </a:pPr>
            <a:r>
              <a:rPr lang="en-US" sz="5000"/>
              <a:t>Do not ask leading questions</a:t>
            </a:r>
            <a:endParaRPr sz="5000"/>
          </a:p>
          <a:p>
            <a:pPr indent="-671040" lvl="0" marL="696313" rtl="0" algn="l">
              <a:lnSpc>
                <a:spcPct val="100000"/>
              </a:lnSpc>
              <a:spcBef>
                <a:spcPts val="2700"/>
              </a:spcBef>
              <a:spcAft>
                <a:spcPts val="0"/>
              </a:spcAft>
              <a:buSzPts val="5000"/>
              <a:buChar char="●"/>
            </a:pPr>
            <a:r>
              <a:rPr lang="en-US" sz="5000"/>
              <a:t>Immediately report the abuse to authorities. This should be done with your supervisor.</a:t>
            </a:r>
            <a:endParaRPr sz="5000"/>
          </a:p>
          <a:p>
            <a:pPr indent="-671040" lvl="0" marL="696313" rtl="0" algn="l">
              <a:lnSpc>
                <a:spcPct val="100000"/>
              </a:lnSpc>
              <a:spcBef>
                <a:spcPts val="2700"/>
              </a:spcBef>
              <a:spcAft>
                <a:spcPts val="0"/>
              </a:spcAft>
              <a:buSzPts val="5000"/>
              <a:buChar char="●"/>
            </a:pPr>
            <a:r>
              <a:rPr lang="en-US" sz="5000"/>
              <a:t>Inform you supervisor and they will inform others on a </a:t>
            </a:r>
            <a:br>
              <a:rPr lang="en-US" sz="5000"/>
            </a:br>
            <a:r>
              <a:rPr lang="en-US" sz="5000"/>
              <a:t>need-to-know basis</a:t>
            </a:r>
            <a:endParaRPr sz="5000"/>
          </a:p>
          <a:p>
            <a:pPr indent="-671040" lvl="0" marL="696313" rtl="0" algn="l">
              <a:lnSpc>
                <a:spcPct val="100000"/>
              </a:lnSpc>
              <a:spcBef>
                <a:spcPts val="2700"/>
              </a:spcBef>
              <a:spcAft>
                <a:spcPts val="0"/>
              </a:spcAft>
              <a:buSzPts val="5000"/>
              <a:buChar char="●"/>
            </a:pPr>
            <a:r>
              <a:rPr lang="en-US" sz="5000"/>
              <a:t>Remove individuals accused of abuse from current positions</a:t>
            </a:r>
            <a:endParaRPr sz="5000"/>
          </a:p>
          <a:p>
            <a:pPr indent="-671040" lvl="0" marL="696313" rtl="0" algn="l">
              <a:lnSpc>
                <a:spcPct val="100000"/>
              </a:lnSpc>
              <a:spcBef>
                <a:spcPts val="2700"/>
              </a:spcBef>
              <a:spcAft>
                <a:spcPts val="0"/>
              </a:spcAft>
              <a:buSzPts val="5000"/>
              <a:buChar char="●"/>
            </a:pPr>
            <a:r>
              <a:rPr lang="en-US" sz="5000"/>
              <a:t>Protect the identity of the victim and accused</a:t>
            </a:r>
            <a:endParaRPr sz="5000"/>
          </a:p>
          <a:p>
            <a:pPr indent="-671040" lvl="0" marL="696313" rtl="0" algn="l">
              <a:lnSpc>
                <a:spcPct val="100000"/>
              </a:lnSpc>
              <a:spcBef>
                <a:spcPts val="2700"/>
              </a:spcBef>
              <a:spcAft>
                <a:spcPts val="0"/>
              </a:spcAft>
              <a:buSzPts val="5000"/>
              <a:buChar char="●"/>
            </a:pPr>
            <a:r>
              <a:rPr lang="en-US" sz="5000"/>
              <a:t>Resist investigating the allegation/suspicion. Cooperate with the official investigators</a:t>
            </a:r>
            <a:endParaRPr sz="5000"/>
          </a:p>
        </p:txBody>
      </p:sp>
      <p:sp>
        <p:nvSpPr>
          <p:cNvPr id="236" name="Google Shape;236;p42"/>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REPORTING CHILD ABUSE</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idx="4294967295" type="body"/>
          </p:nvPr>
        </p:nvSpPr>
        <p:spPr>
          <a:xfrm>
            <a:off x="1599942" y="2300867"/>
            <a:ext cx="21184115" cy="9955300"/>
          </a:xfrm>
          <a:prstGeom prst="rect">
            <a:avLst/>
          </a:prstGeom>
          <a:noFill/>
          <a:ln>
            <a:noFill/>
          </a:ln>
        </p:spPr>
        <p:txBody>
          <a:bodyPr anchorCtr="0" anchor="ctr" bIns="50800" lIns="50800" spcFirstLastPara="1" rIns="50800" wrap="square" tIns="50800">
            <a:normAutofit/>
          </a:bodyPr>
          <a:lstStyle/>
          <a:p>
            <a:pPr indent="-720341" lvl="0" marL="720341" rtl="0" algn="l">
              <a:lnSpc>
                <a:spcPct val="100000"/>
              </a:lnSpc>
              <a:spcBef>
                <a:spcPts val="0"/>
              </a:spcBef>
              <a:spcAft>
                <a:spcPts val="0"/>
              </a:spcAft>
              <a:buSzPts val="5565"/>
              <a:buChar char="●"/>
            </a:pPr>
            <a:r>
              <a:rPr b="1" lang="en-US" sz="5000">
                <a:latin typeface="Avenir"/>
                <a:ea typeface="Avenir"/>
                <a:cs typeface="Avenir"/>
                <a:sym typeface="Avenir"/>
              </a:rPr>
              <a:t>Occasional Observer:</a:t>
            </a:r>
            <a:r>
              <a:rPr b="1" lang="en-US" sz="5000"/>
              <a:t> </a:t>
            </a:r>
            <a:r>
              <a:rPr b="0" i="0" lang="en-US" sz="4000" u="none" cap="none" strike="noStrike">
                <a:solidFill>
                  <a:srgbClr val="353636"/>
                </a:solidFill>
                <a:latin typeface="Avenir"/>
                <a:ea typeface="Avenir"/>
                <a:cs typeface="Avenir"/>
                <a:sym typeface="Avenir"/>
              </a:rPr>
              <a:t>Individuals who rarely visit and observe Ministry Personnel with ministry actives. This includes parents assisting their own children. They do not need to be screened or trained, but their access to minors must be limited and will never be placed in a position of trust (this refers to church programming/events only)</a:t>
            </a:r>
            <a:endParaRPr sz="4000"/>
          </a:p>
          <a:p>
            <a:pPr indent="-720341" lvl="0" marL="720341" rtl="0" algn="l">
              <a:lnSpc>
                <a:spcPct val="100000"/>
              </a:lnSpc>
              <a:spcBef>
                <a:spcPts val="2800"/>
              </a:spcBef>
              <a:spcAft>
                <a:spcPts val="0"/>
              </a:spcAft>
              <a:buSzPts val="5565"/>
              <a:buChar char="●"/>
            </a:pPr>
            <a:r>
              <a:rPr b="1" lang="en-US" sz="5000">
                <a:latin typeface="Avenir"/>
                <a:ea typeface="Avenir"/>
                <a:cs typeface="Avenir"/>
                <a:sym typeface="Avenir"/>
              </a:rPr>
              <a:t>Position of Trust:</a:t>
            </a:r>
            <a:r>
              <a:rPr b="1" lang="en-US" sz="5000"/>
              <a:t> </a:t>
            </a:r>
            <a:r>
              <a:rPr b="0" i="0" lang="en-US" sz="4000" u="none" cap="none" strike="noStrike">
                <a:solidFill>
                  <a:srgbClr val="353636"/>
                </a:solidFill>
                <a:latin typeface="Avenir"/>
                <a:ea typeface="Avenir"/>
                <a:cs typeface="Avenir"/>
                <a:sym typeface="Avenir"/>
              </a:rPr>
              <a:t>Any position where one is depended on to be trustworthy and to serve in a manner that is beyond reproach. It includes any role wherein </a:t>
            </a:r>
            <a:r>
              <a:rPr lang="en-US" sz="4000"/>
              <a:t>a parent or guardian</a:t>
            </a:r>
            <a:r>
              <a:rPr b="0" i="0" lang="en-US" sz="4000" u="none" cap="none" strike="noStrike">
                <a:solidFill>
                  <a:srgbClr val="353636"/>
                </a:solidFill>
                <a:latin typeface="Avenir"/>
                <a:ea typeface="Avenir"/>
                <a:cs typeface="Avenir"/>
                <a:sym typeface="Avenir"/>
              </a:rPr>
              <a:t> have entrusted their loved one to your care.</a:t>
            </a:r>
            <a:endParaRPr sz="4000"/>
          </a:p>
        </p:txBody>
      </p:sp>
      <p:sp>
        <p:nvSpPr>
          <p:cNvPr id="72" name="Google Shape;72;p16"/>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DEFINITIONS</a:t>
            </a:r>
            <a:endParaRPr b="1" sz="80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3"/>
          <p:cNvSpPr txBox="1"/>
          <p:nvPr>
            <p:ph idx="4294967295" type="body"/>
          </p:nvPr>
        </p:nvSpPr>
        <p:spPr>
          <a:xfrm>
            <a:off x="1886066" y="5104625"/>
            <a:ext cx="19516200" cy="5765700"/>
          </a:xfrm>
          <a:prstGeom prst="rect">
            <a:avLst/>
          </a:prstGeom>
          <a:noFill/>
          <a:ln>
            <a:noFill/>
          </a:ln>
        </p:spPr>
        <p:txBody>
          <a:bodyPr anchorCtr="0" anchor="ctr" bIns="50800" lIns="50800" spcFirstLastPara="1" rIns="50800" wrap="square" tIns="50800">
            <a:noAutofit/>
          </a:bodyPr>
          <a:lstStyle/>
          <a:p>
            <a:pPr indent="0" lvl="0" marL="0" rtl="0" algn="l">
              <a:lnSpc>
                <a:spcPct val="80000"/>
              </a:lnSpc>
              <a:spcBef>
                <a:spcPts val="0"/>
              </a:spcBef>
              <a:spcAft>
                <a:spcPts val="0"/>
              </a:spcAft>
              <a:buClr>
                <a:srgbClr val="353636"/>
              </a:buClr>
              <a:buSzPts val="2915"/>
              <a:buFont typeface="Avenir"/>
              <a:buNone/>
            </a:pPr>
            <a:r>
              <a:rPr b="1" lang="en-US" sz="5750">
                <a:latin typeface="Avenir"/>
                <a:ea typeface="Avenir"/>
                <a:cs typeface="Avenir"/>
                <a:sym typeface="Avenir"/>
              </a:rPr>
              <a:t>Ask yourself:</a:t>
            </a:r>
            <a:endParaRPr sz="5750"/>
          </a:p>
          <a:p>
            <a:pPr indent="-712137" lvl="0" marL="717849" rtl="0" algn="l">
              <a:lnSpc>
                <a:spcPct val="80000"/>
              </a:lnSpc>
              <a:spcBef>
                <a:spcPts val="2800"/>
              </a:spcBef>
              <a:spcAft>
                <a:spcPts val="0"/>
              </a:spcAft>
              <a:buSzPts val="5475"/>
              <a:buChar char="●"/>
            </a:pPr>
            <a:r>
              <a:rPr b="0" i="0" lang="en-US" sz="5475" u="none" cap="none" strike="noStrike">
                <a:solidFill>
                  <a:srgbClr val="353636"/>
                </a:solidFill>
                <a:latin typeface="Avenir"/>
                <a:ea typeface="Avenir"/>
                <a:cs typeface="Avenir"/>
                <a:sym typeface="Avenir"/>
              </a:rPr>
              <a:t>Is this an emergency?</a:t>
            </a:r>
            <a:endParaRPr sz="5475"/>
          </a:p>
          <a:p>
            <a:pPr indent="-712137" lvl="0" marL="717849" rtl="0" algn="l">
              <a:lnSpc>
                <a:spcPct val="80000"/>
              </a:lnSpc>
              <a:spcBef>
                <a:spcPts val="2800"/>
              </a:spcBef>
              <a:spcAft>
                <a:spcPts val="0"/>
              </a:spcAft>
              <a:buSzPts val="5475"/>
              <a:buChar char="●"/>
            </a:pPr>
            <a:r>
              <a:rPr b="0" i="0" lang="en-US" sz="5475" u="none" cap="none" strike="noStrike">
                <a:solidFill>
                  <a:srgbClr val="353636"/>
                </a:solidFill>
                <a:latin typeface="Avenir"/>
                <a:ea typeface="Avenir"/>
                <a:cs typeface="Avenir"/>
                <a:sym typeface="Avenir"/>
              </a:rPr>
              <a:t>Is the individual able to report it?</a:t>
            </a:r>
            <a:endParaRPr sz="5475"/>
          </a:p>
          <a:p>
            <a:pPr indent="-712137" lvl="0" marL="717848" rtl="0" algn="l">
              <a:lnSpc>
                <a:spcPct val="80000"/>
              </a:lnSpc>
              <a:spcBef>
                <a:spcPts val="2800"/>
              </a:spcBef>
              <a:spcAft>
                <a:spcPts val="0"/>
              </a:spcAft>
              <a:buSzPts val="5475"/>
              <a:buChar char="●"/>
            </a:pPr>
            <a:r>
              <a:rPr b="0" i="0" lang="en-US" sz="5475" u="none" cap="none" strike="noStrike">
                <a:solidFill>
                  <a:srgbClr val="353636"/>
                </a:solidFill>
                <a:latin typeface="Avenir"/>
                <a:ea typeface="Avenir"/>
                <a:cs typeface="Avenir"/>
                <a:sym typeface="Avenir"/>
              </a:rPr>
              <a:t>Is the victim ready to respond?</a:t>
            </a:r>
            <a:endParaRPr b="0" i="0" sz="5475" u="none" cap="none" strike="noStrike">
              <a:solidFill>
                <a:srgbClr val="353636"/>
              </a:solidFill>
              <a:latin typeface="Avenir"/>
              <a:ea typeface="Avenir"/>
              <a:cs typeface="Avenir"/>
              <a:sym typeface="Avenir"/>
            </a:endParaRPr>
          </a:p>
          <a:p>
            <a:pPr indent="0" lvl="0" marL="0" rtl="0" algn="l">
              <a:lnSpc>
                <a:spcPct val="80000"/>
              </a:lnSpc>
              <a:spcBef>
                <a:spcPts val="2800"/>
              </a:spcBef>
              <a:spcAft>
                <a:spcPts val="0"/>
              </a:spcAft>
              <a:buSzPts val="605"/>
              <a:buNone/>
            </a:pPr>
            <a:r>
              <a:t/>
            </a:r>
            <a:endParaRPr sz="5475"/>
          </a:p>
          <a:p>
            <a:pPr indent="0" lvl="0" marL="0" rtl="0" algn="l">
              <a:lnSpc>
                <a:spcPct val="95000"/>
              </a:lnSpc>
              <a:spcBef>
                <a:spcPts val="0"/>
              </a:spcBef>
              <a:spcAft>
                <a:spcPts val="0"/>
              </a:spcAft>
              <a:buClr>
                <a:srgbClr val="353636"/>
              </a:buClr>
              <a:buSzPts val="2915"/>
              <a:buFont typeface="Avenir"/>
              <a:buNone/>
            </a:pPr>
            <a:r>
              <a:rPr b="1" lang="en-US" sz="5750"/>
              <a:t>If they are resisting all efforts of intervention</a:t>
            </a:r>
            <a:r>
              <a:rPr b="1" lang="en-US" sz="5750"/>
              <a:t>:</a:t>
            </a:r>
            <a:endParaRPr sz="5750"/>
          </a:p>
          <a:p>
            <a:pPr indent="-712137" lvl="0" marL="717848" rtl="0" algn="l">
              <a:lnSpc>
                <a:spcPct val="95000"/>
              </a:lnSpc>
              <a:spcBef>
                <a:spcPts val="3200"/>
              </a:spcBef>
              <a:spcAft>
                <a:spcPts val="0"/>
              </a:spcAft>
              <a:buSzPts val="5475"/>
              <a:buChar char="●"/>
            </a:pPr>
            <a:r>
              <a:rPr lang="en-US" sz="5475"/>
              <a:t>Provide a number they can call for help</a:t>
            </a:r>
            <a:endParaRPr sz="5475"/>
          </a:p>
          <a:p>
            <a:pPr indent="-712137" lvl="0" marL="717848" rtl="0" algn="l">
              <a:lnSpc>
                <a:spcPct val="95000"/>
              </a:lnSpc>
              <a:spcBef>
                <a:spcPts val="0"/>
              </a:spcBef>
              <a:spcAft>
                <a:spcPts val="0"/>
              </a:spcAft>
              <a:buSzPts val="5475"/>
              <a:buChar char="●"/>
            </a:pPr>
            <a:r>
              <a:rPr lang="en-US" sz="5475"/>
              <a:t>Arrange a follow up visit</a:t>
            </a:r>
            <a:endParaRPr sz="5475"/>
          </a:p>
          <a:p>
            <a:pPr indent="-712137" lvl="0" marL="717848" rtl="0" algn="l">
              <a:lnSpc>
                <a:spcPct val="95000"/>
              </a:lnSpc>
              <a:spcBef>
                <a:spcPts val="0"/>
              </a:spcBef>
              <a:spcAft>
                <a:spcPts val="0"/>
              </a:spcAft>
              <a:buSzPts val="5475"/>
              <a:buChar char="●"/>
            </a:pPr>
            <a:r>
              <a:rPr lang="en-US" sz="5475"/>
              <a:t>Develop a safety plan for when they are ready</a:t>
            </a:r>
            <a:endParaRPr sz="5475"/>
          </a:p>
          <a:p>
            <a:pPr indent="0" lvl="0" marL="0" rtl="0" algn="l">
              <a:lnSpc>
                <a:spcPct val="80000"/>
              </a:lnSpc>
              <a:spcBef>
                <a:spcPts val="3200"/>
              </a:spcBef>
              <a:spcAft>
                <a:spcPts val="0"/>
              </a:spcAft>
              <a:buSzPts val="605"/>
              <a:buNone/>
            </a:pPr>
            <a:r>
              <a:t/>
            </a:r>
            <a:endParaRPr sz="5475"/>
          </a:p>
        </p:txBody>
      </p:sp>
      <p:sp>
        <p:nvSpPr>
          <p:cNvPr id="242" name="Google Shape;242;p43"/>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200" u="none" cap="none" strike="noStrike">
                <a:solidFill>
                  <a:srgbClr val="FFFFFF"/>
                </a:solidFill>
              </a:rPr>
              <a:t>RESPONDING TO VULNERABLE ADULT ABUSE</a:t>
            </a:r>
            <a:endParaRPr b="1" sz="62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4"/>
          <p:cNvSpPr txBox="1"/>
          <p:nvPr>
            <p:ph idx="4294967295" type="body"/>
          </p:nvPr>
        </p:nvSpPr>
        <p:spPr>
          <a:xfrm>
            <a:off x="1599949" y="2377075"/>
            <a:ext cx="197997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1" lang="en-US" sz="5500"/>
              <a:t>B</a:t>
            </a:r>
            <a:r>
              <a:rPr b="1" lang="en-US" sz="5500">
                <a:latin typeface="Avenir"/>
                <a:ea typeface="Avenir"/>
                <a:cs typeface="Avenir"/>
                <a:sym typeface="Avenir"/>
              </a:rPr>
              <a:t>rainstorm:</a:t>
            </a:r>
            <a:endParaRPr sz="55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What activities, programs and events do we have that are </a:t>
            </a:r>
            <a:br>
              <a:rPr b="0" i="0" lang="en-US" sz="5000" u="none" cap="none" strike="noStrike">
                <a:solidFill>
                  <a:srgbClr val="353636"/>
                </a:solidFill>
                <a:latin typeface="Avenir"/>
                <a:ea typeface="Avenir"/>
                <a:cs typeface="Avenir"/>
                <a:sym typeface="Avenir"/>
              </a:rPr>
            </a:br>
            <a:r>
              <a:rPr b="0" i="0" lang="en-US" sz="5000" u="none" cap="none" strike="noStrike">
                <a:solidFill>
                  <a:srgbClr val="353636"/>
                </a:solidFill>
                <a:latin typeface="Avenir"/>
                <a:ea typeface="Avenir"/>
                <a:cs typeface="Avenir"/>
                <a:sym typeface="Avenir"/>
              </a:rPr>
              <a:t>higher risk?</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Which age groups are higher risk?</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Are there any rooms, areas, or facilities that we have that are higher risk?</a:t>
            </a:r>
            <a:endParaRPr sz="5000"/>
          </a:p>
        </p:txBody>
      </p:sp>
      <p:sp>
        <p:nvSpPr>
          <p:cNvPr id="248" name="Google Shape;248;p44"/>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PREVENTION BY SUPERVISION</a:t>
            </a:r>
            <a:endParaRPr b="1"/>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5"/>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1" lang="en-US" sz="5000">
                <a:latin typeface="Avenir"/>
                <a:ea typeface="Avenir"/>
                <a:cs typeface="Avenir"/>
                <a:sym typeface="Avenir"/>
              </a:rPr>
              <a:t>Two screened volunteers per:</a:t>
            </a:r>
            <a:endParaRPr sz="50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6 infants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10 toddlers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20 elementary aged children</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14 junior high / middle school students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20 senior / high school students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20 vulnerable adults</a:t>
            </a:r>
            <a:endParaRPr sz="4500"/>
          </a:p>
          <a:p>
            <a:pPr indent="-650224" lvl="0" marL="717849" rtl="0" algn="l">
              <a:lnSpc>
                <a:spcPct val="100000"/>
              </a:lnSpc>
              <a:spcBef>
                <a:spcPts val="2800"/>
              </a:spcBef>
              <a:spcAft>
                <a:spcPts val="0"/>
              </a:spcAft>
              <a:buSzPts val="4500"/>
              <a:buChar char="●"/>
            </a:pPr>
            <a:r>
              <a:rPr b="0" i="0" lang="en-US" sz="4500" u="none" cap="none" strike="noStrike">
                <a:solidFill>
                  <a:srgbClr val="353636"/>
                </a:solidFill>
                <a:latin typeface="Avenir"/>
                <a:ea typeface="Avenir"/>
                <a:cs typeface="Avenir"/>
                <a:sym typeface="Avenir"/>
              </a:rPr>
              <a:t>6 children with disabilities</a:t>
            </a:r>
            <a:endParaRPr sz="4500"/>
          </a:p>
        </p:txBody>
      </p:sp>
      <p:sp>
        <p:nvSpPr>
          <p:cNvPr id="254" name="Google Shape;254;p4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000" u="none" cap="none" strike="noStrike">
                <a:solidFill>
                  <a:srgbClr val="FFFFFF"/>
                </a:solidFill>
              </a:rPr>
              <a:t>PREVENTION BY SUPERVISION - STAFF RATIOS</a:t>
            </a:r>
            <a:endParaRPr b="1" sz="60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6"/>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4769"/>
              <a:buFont typeface="Avenir"/>
              <a:buNone/>
            </a:pPr>
            <a:r>
              <a:rPr b="1" lang="en-US" sz="5000">
                <a:latin typeface="Avenir"/>
                <a:ea typeface="Avenir"/>
                <a:cs typeface="Avenir"/>
                <a:sym typeface="Avenir"/>
              </a:rPr>
              <a:t>Supervision ratios might seem daunting, but you can get creative!</a:t>
            </a:r>
            <a:endParaRPr sz="5000"/>
          </a:p>
          <a:p>
            <a:pPr indent="-579839" lvl="0" marL="612060" rtl="0" algn="l">
              <a:lnSpc>
                <a:spcPct val="100000"/>
              </a:lnSpc>
              <a:spcBef>
                <a:spcPts val="2500"/>
              </a:spcBef>
              <a:spcAft>
                <a:spcPts val="0"/>
              </a:spcAft>
              <a:buSzPts val="4500"/>
              <a:buChar char="●"/>
            </a:pPr>
            <a:r>
              <a:rPr lang="en-US" sz="4500"/>
              <a:t>You need a minimum of 2 unrelated personnel (except non emergency) or…</a:t>
            </a:r>
            <a:endParaRPr sz="4500"/>
          </a:p>
          <a:p>
            <a:pPr indent="-579839" lvl="4" marL="2212260" rtl="0" algn="l">
              <a:lnSpc>
                <a:spcPct val="100000"/>
              </a:lnSpc>
              <a:spcBef>
                <a:spcPts val="2500"/>
              </a:spcBef>
              <a:spcAft>
                <a:spcPts val="0"/>
              </a:spcAft>
              <a:buSzPts val="4500"/>
              <a:buChar char="○"/>
            </a:pPr>
            <a:r>
              <a:rPr lang="en-US" sz="4500"/>
              <a:t>One personnel with windows having clear lines of sight or an open door with hall monitors</a:t>
            </a:r>
            <a:endParaRPr sz="4500"/>
          </a:p>
          <a:p>
            <a:pPr indent="-579839" lvl="0" marL="612060" rtl="0" algn="l">
              <a:lnSpc>
                <a:spcPct val="100000"/>
              </a:lnSpc>
              <a:spcBef>
                <a:spcPts val="2500"/>
              </a:spcBef>
              <a:spcAft>
                <a:spcPts val="0"/>
              </a:spcAft>
              <a:buSzPts val="4500"/>
              <a:buChar char="●"/>
            </a:pPr>
            <a:r>
              <a:rPr lang="en-US" sz="4500"/>
              <a:t>Don’t be alone with a vulnerable person — the key is to stay in sight of others</a:t>
            </a:r>
            <a:endParaRPr sz="4500"/>
          </a:p>
          <a:p>
            <a:pPr indent="-579839" lvl="0" marL="612060" rtl="0" algn="l">
              <a:lnSpc>
                <a:spcPct val="100000"/>
              </a:lnSpc>
              <a:spcBef>
                <a:spcPts val="2500"/>
              </a:spcBef>
              <a:spcAft>
                <a:spcPts val="0"/>
              </a:spcAft>
              <a:buSzPts val="4500"/>
              <a:buChar char="●"/>
            </a:pPr>
            <a:r>
              <a:rPr lang="en-US" sz="4500"/>
              <a:t>Never be in the washroom alone with children. Keep the door propped open and have hall monitors walk by regularly</a:t>
            </a:r>
            <a:endParaRPr sz="4500"/>
          </a:p>
          <a:p>
            <a:pPr indent="-579839" lvl="0" marL="612060" rtl="0" algn="l">
              <a:lnSpc>
                <a:spcPct val="100000"/>
              </a:lnSpc>
              <a:spcBef>
                <a:spcPts val="2500"/>
              </a:spcBef>
              <a:spcAft>
                <a:spcPts val="0"/>
              </a:spcAft>
              <a:buSzPts val="4500"/>
              <a:buChar char="●"/>
            </a:pPr>
            <a:r>
              <a:rPr lang="en-US" sz="4500"/>
              <a:t>Encourage older kids to use the buddy system</a:t>
            </a:r>
            <a:endParaRPr sz="4500"/>
          </a:p>
        </p:txBody>
      </p:sp>
      <p:sp>
        <p:nvSpPr>
          <p:cNvPr id="260" name="Google Shape;260;p46"/>
          <p:cNvSpPr txBox="1"/>
          <p:nvPr>
            <p:ph idx="4294967295" type="title"/>
          </p:nvPr>
        </p:nvSpPr>
        <p:spPr>
          <a:xfrm>
            <a:off x="1141335" y="3758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000" u="none" cap="none" strike="noStrike">
                <a:solidFill>
                  <a:srgbClr val="FFFFFF"/>
                </a:solidFill>
              </a:rPr>
              <a:t>PREVENTION BY SUPERVISION - STAFF RATIOS</a:t>
            </a:r>
            <a:endParaRPr b="1" sz="60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7"/>
          <p:cNvSpPr txBox="1"/>
          <p:nvPr>
            <p:ph idx="4294967295" type="body"/>
          </p:nvPr>
        </p:nvSpPr>
        <p:spPr>
          <a:xfrm>
            <a:off x="1599942" y="2614467"/>
            <a:ext cx="21184200" cy="9955200"/>
          </a:xfrm>
          <a:prstGeom prst="rect">
            <a:avLst/>
          </a:prstGeom>
          <a:noFill/>
          <a:ln>
            <a:noFill/>
          </a:ln>
        </p:spPr>
        <p:txBody>
          <a:bodyPr anchorCtr="0" anchor="ctr" bIns="50800" lIns="50800" spcFirstLastPara="1" rIns="50800" wrap="square" tIns="50800">
            <a:normAutofit/>
          </a:bodyPr>
          <a:lstStyle/>
          <a:p>
            <a:pPr indent="-613844" lvl="0" marL="646064" rtl="0" algn="l">
              <a:lnSpc>
                <a:spcPct val="100000"/>
              </a:lnSpc>
              <a:spcBef>
                <a:spcPts val="0"/>
              </a:spcBef>
              <a:spcAft>
                <a:spcPts val="0"/>
              </a:spcAft>
              <a:buSzPts val="4500"/>
              <a:buChar char="●"/>
            </a:pPr>
            <a:r>
              <a:rPr lang="en-US" sz="4500"/>
              <a:t>Supervision of youth is tricky but remember:</a:t>
            </a:r>
            <a:endParaRPr sz="4500"/>
          </a:p>
          <a:p>
            <a:pPr indent="-613844" lvl="0" marL="646064" rtl="0" algn="l">
              <a:lnSpc>
                <a:spcPct val="100000"/>
              </a:lnSpc>
              <a:spcBef>
                <a:spcPts val="2500"/>
              </a:spcBef>
              <a:spcAft>
                <a:spcPts val="0"/>
              </a:spcAft>
              <a:buSzPts val="4500"/>
              <a:buChar char="●"/>
            </a:pPr>
            <a:r>
              <a:rPr lang="en-US" sz="4500"/>
              <a:t>Avoid isolation — this is the main point!</a:t>
            </a:r>
            <a:endParaRPr sz="4500"/>
          </a:p>
          <a:p>
            <a:pPr indent="-613844" lvl="0" marL="646064" rtl="0" algn="l">
              <a:lnSpc>
                <a:spcPct val="100000"/>
              </a:lnSpc>
              <a:spcBef>
                <a:spcPts val="2500"/>
              </a:spcBef>
              <a:spcAft>
                <a:spcPts val="0"/>
              </a:spcAft>
              <a:buSzPts val="4500"/>
              <a:buChar char="●"/>
            </a:pPr>
            <a:r>
              <a:rPr lang="en-US" sz="4500"/>
              <a:t>Don’t date a student (even if there’s not a big age difference, just don’t)</a:t>
            </a:r>
            <a:endParaRPr sz="4500"/>
          </a:p>
          <a:p>
            <a:pPr indent="-613844" lvl="0" marL="646064" rtl="0" algn="l">
              <a:lnSpc>
                <a:spcPct val="100000"/>
              </a:lnSpc>
              <a:spcBef>
                <a:spcPts val="2500"/>
              </a:spcBef>
              <a:spcAft>
                <a:spcPts val="0"/>
              </a:spcAft>
              <a:buSzPts val="4500"/>
              <a:buChar char="●"/>
            </a:pPr>
            <a:r>
              <a:rPr lang="en-US" sz="4500"/>
              <a:t>Travel in groups with another adult (ideally a screened adult)</a:t>
            </a:r>
            <a:br>
              <a:rPr lang="en-US" sz="4500"/>
            </a:br>
            <a:r>
              <a:rPr lang="en-US" sz="4500"/>
              <a:t>If that’s not possible, notify your ministry lead ASAP with a text and email as well as call their parents on speaker to avoid isolation</a:t>
            </a:r>
            <a:endParaRPr sz="4500"/>
          </a:p>
          <a:p>
            <a:pPr indent="-613844" lvl="0" marL="646064" rtl="0" algn="l">
              <a:lnSpc>
                <a:spcPct val="100000"/>
              </a:lnSpc>
              <a:spcBef>
                <a:spcPts val="2500"/>
              </a:spcBef>
              <a:spcAft>
                <a:spcPts val="0"/>
              </a:spcAft>
              <a:buSzPts val="4500"/>
              <a:buChar char="●"/>
            </a:pPr>
            <a:r>
              <a:rPr lang="en-US" sz="4500"/>
              <a:t>Plan one-on-one meetings to be in sight of other screened adults, either in the church or in public</a:t>
            </a:r>
            <a:endParaRPr sz="4500"/>
          </a:p>
          <a:p>
            <a:pPr indent="-613844" lvl="0" marL="646064" rtl="0" algn="l">
              <a:lnSpc>
                <a:spcPct val="100000"/>
              </a:lnSpc>
              <a:spcBef>
                <a:spcPts val="2500"/>
              </a:spcBef>
              <a:spcAft>
                <a:spcPts val="0"/>
              </a:spcAft>
              <a:buSzPts val="4500"/>
              <a:buChar char="●"/>
            </a:pPr>
            <a:r>
              <a:rPr lang="en-US" sz="4500"/>
              <a:t>Always communicate with parents and the Ministry lead about the meeting details and submit the one-on-one meetings details form</a:t>
            </a:r>
            <a:endParaRPr sz="4500"/>
          </a:p>
        </p:txBody>
      </p:sp>
      <p:sp>
        <p:nvSpPr>
          <p:cNvPr id="266" name="Google Shape;266;p47"/>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PREVENTION BY SUPERVISION - YOUTH</a:t>
            </a:r>
            <a:endParaRPr b="1" sz="65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4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PREVENTION BY SUPERVISION - YOUTH</a:t>
            </a:r>
            <a:endParaRPr b="1" sz="6500"/>
          </a:p>
        </p:txBody>
      </p:sp>
      <p:pic>
        <p:nvPicPr>
          <p:cNvPr descr="Image" id="272" name="Google Shape;272;p48"/>
          <p:cNvPicPr preferRelativeResize="0"/>
          <p:nvPr/>
        </p:nvPicPr>
        <p:blipFill rotWithShape="1">
          <a:blip r:embed="rId3">
            <a:alphaModFix/>
          </a:blip>
          <a:srcRect b="0" l="11754" r="11755" t="28500"/>
          <a:stretch/>
        </p:blipFill>
        <p:spPr>
          <a:xfrm>
            <a:off x="4889512" y="1875063"/>
            <a:ext cx="15414656" cy="10806792"/>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9"/>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81974" lvl="0" marL="717849"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Hold a crying preschooler</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Speak at eye level</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Put an arm around shoulder (side-hug)</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Pat hand, shoulder or back to affirm</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Hold a young child's hand when speaking, listen or walking to activity</a:t>
            </a:r>
            <a:endParaRPr sz="5000"/>
          </a:p>
          <a:p>
            <a:pPr indent="-681974" lvl="0" marL="717848"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High fives and fist bumps are great!</a:t>
            </a:r>
            <a:endParaRPr sz="5000"/>
          </a:p>
          <a:p>
            <a:pPr indent="0" lvl="0" marL="720341" rtl="0" algn="l">
              <a:lnSpc>
                <a:spcPct val="100000"/>
              </a:lnSpc>
              <a:spcBef>
                <a:spcPts val="2800"/>
              </a:spcBef>
              <a:spcAft>
                <a:spcPts val="0"/>
              </a:spcAft>
              <a:buNone/>
            </a:pPr>
            <a:r>
              <a:t/>
            </a:r>
            <a:endParaRPr sz="4500"/>
          </a:p>
          <a:p>
            <a:pPr indent="0" lvl="0" marL="0" rtl="0" algn="ctr">
              <a:lnSpc>
                <a:spcPct val="100000"/>
              </a:lnSpc>
              <a:spcBef>
                <a:spcPts val="2800"/>
              </a:spcBef>
              <a:spcAft>
                <a:spcPts val="0"/>
              </a:spcAft>
              <a:buClr>
                <a:srgbClr val="353636"/>
              </a:buClr>
              <a:buSzPts val="5300"/>
              <a:buFont typeface="Avenir"/>
              <a:buNone/>
            </a:pPr>
            <a:r>
              <a:rPr b="1" lang="en-US" sz="5500">
                <a:latin typeface="Avenir"/>
                <a:ea typeface="Avenir"/>
                <a:cs typeface="Avenir"/>
                <a:sym typeface="Avenir"/>
              </a:rPr>
              <a:t>All touch must be done in view of others!</a:t>
            </a:r>
            <a:endParaRPr sz="5500"/>
          </a:p>
        </p:txBody>
      </p:sp>
      <p:sp>
        <p:nvSpPr>
          <p:cNvPr id="278" name="Google Shape;278;p4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APPROPRIATE DISPLAYS OF AFFECTION</a:t>
            </a:r>
            <a:endParaRPr b="1" sz="65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50"/>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81974" lvl="0" marL="717849"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Kissing or coaxing someone to kiss you</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Engaging in extended hugging or tickling</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Holding someone’s face</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Touching in any area covered by a bathing suit</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Carrying older children</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Engaging in prolonged physical contact</a:t>
            </a:r>
            <a:endParaRPr sz="5000"/>
          </a:p>
          <a:p>
            <a:pPr indent="-681974" lvl="0" marL="717849"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Corporal punishment </a:t>
            </a:r>
            <a:endParaRPr sz="5000"/>
          </a:p>
        </p:txBody>
      </p:sp>
      <p:sp>
        <p:nvSpPr>
          <p:cNvPr id="284" name="Google Shape;284;p5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500" u="none" cap="none" strike="noStrike">
                <a:solidFill>
                  <a:srgbClr val="FFFFFF"/>
                </a:solidFill>
              </a:rPr>
              <a:t>INAPPROPRIATE DISPLAYS OF AFFECTION</a:t>
            </a:r>
            <a:endParaRPr b="1" sz="65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51"/>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01341" lvl="0" marL="619493" rtl="0" algn="l">
              <a:lnSpc>
                <a:spcPct val="100000"/>
              </a:lnSpc>
              <a:spcBef>
                <a:spcPts val="0"/>
              </a:spcBef>
              <a:spcAft>
                <a:spcPts val="0"/>
              </a:spcAft>
              <a:buSzPts val="4500"/>
              <a:buChar char="●"/>
            </a:pPr>
            <a:r>
              <a:rPr lang="en-US" sz="4500"/>
              <a:t>Identify ministry personnel during programs</a:t>
            </a:r>
            <a:endParaRPr sz="4500"/>
          </a:p>
          <a:p>
            <a:pPr indent="-601341" lvl="0" marL="619493" rtl="0" algn="l">
              <a:lnSpc>
                <a:spcPct val="100000"/>
              </a:lnSpc>
              <a:spcBef>
                <a:spcPts val="2400"/>
              </a:spcBef>
              <a:spcAft>
                <a:spcPts val="0"/>
              </a:spcAft>
              <a:buSzPts val="4500"/>
              <a:buChar char="●"/>
            </a:pPr>
            <a:r>
              <a:rPr lang="en-US" sz="4500"/>
              <a:t>Do not leave children unattended</a:t>
            </a:r>
            <a:endParaRPr sz="4500"/>
          </a:p>
          <a:p>
            <a:pPr indent="-601341" lvl="0" marL="619493" rtl="0" algn="l">
              <a:lnSpc>
                <a:spcPct val="100000"/>
              </a:lnSpc>
              <a:spcBef>
                <a:spcPts val="2400"/>
              </a:spcBef>
              <a:spcAft>
                <a:spcPts val="0"/>
              </a:spcAft>
              <a:buSzPts val="4500"/>
              <a:buChar char="●"/>
            </a:pPr>
            <a:r>
              <a:rPr lang="en-US" sz="4500"/>
              <a:t>Limit responsibility of occasional observer — they can’t supervise</a:t>
            </a:r>
            <a:endParaRPr sz="4500"/>
          </a:p>
          <a:p>
            <a:pPr indent="-601341" lvl="0" marL="619493" rtl="0" algn="l">
              <a:lnSpc>
                <a:spcPct val="100000"/>
              </a:lnSpc>
              <a:spcBef>
                <a:spcPts val="2400"/>
              </a:spcBef>
              <a:spcAft>
                <a:spcPts val="0"/>
              </a:spcAft>
              <a:buSzPts val="4500"/>
              <a:buChar char="●"/>
            </a:pPr>
            <a:r>
              <a:rPr lang="en-US" sz="4500"/>
              <a:t>Avoid accepting contagious children into programming</a:t>
            </a:r>
            <a:endParaRPr sz="4500"/>
          </a:p>
          <a:p>
            <a:pPr indent="-601341" lvl="0" marL="619493" rtl="0" algn="l">
              <a:lnSpc>
                <a:spcPct val="100000"/>
              </a:lnSpc>
              <a:spcBef>
                <a:spcPts val="2400"/>
              </a:spcBef>
              <a:spcAft>
                <a:spcPts val="0"/>
              </a:spcAft>
              <a:buSzPts val="4500"/>
              <a:buChar char="●"/>
            </a:pPr>
            <a:r>
              <a:rPr lang="en-US" sz="4500"/>
              <a:t>Encourage parents to deal with diapers or washroom needs before programming</a:t>
            </a:r>
            <a:endParaRPr sz="4500"/>
          </a:p>
          <a:p>
            <a:pPr indent="-601341" lvl="0" marL="619493" rtl="0" algn="l">
              <a:lnSpc>
                <a:spcPct val="100000"/>
              </a:lnSpc>
              <a:spcBef>
                <a:spcPts val="2400"/>
              </a:spcBef>
              <a:spcAft>
                <a:spcPts val="0"/>
              </a:spcAft>
              <a:buSzPts val="4500"/>
              <a:buChar char="●"/>
            </a:pPr>
            <a:r>
              <a:rPr lang="en-US" sz="4500"/>
              <a:t>Sign-in / sign-out system for young children are a great way to take attendance and to ensure they don’t get lost</a:t>
            </a:r>
            <a:endParaRPr sz="4500"/>
          </a:p>
          <a:p>
            <a:pPr indent="-601341" lvl="0" marL="619493" rtl="0" algn="l">
              <a:lnSpc>
                <a:spcPct val="100000"/>
              </a:lnSpc>
              <a:spcBef>
                <a:spcPts val="2400"/>
              </a:spcBef>
              <a:spcAft>
                <a:spcPts val="0"/>
              </a:spcAft>
              <a:buSzPts val="4500"/>
              <a:buChar char="●"/>
            </a:pPr>
            <a:r>
              <a:rPr lang="en-US" sz="4500"/>
              <a:t>Older children may come and go in the buddy system if hall monitors are utilized</a:t>
            </a:r>
            <a:endParaRPr sz="4500"/>
          </a:p>
        </p:txBody>
      </p:sp>
      <p:sp>
        <p:nvSpPr>
          <p:cNvPr id="290" name="Google Shape;290;p5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PROTECTION PROCEDURES</a:t>
            </a:r>
            <a:endParaRPr b="1"/>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52"/>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73458" lvl="0" marL="698731" rtl="0" algn="l">
              <a:lnSpc>
                <a:spcPct val="100000"/>
              </a:lnSpc>
              <a:spcBef>
                <a:spcPts val="0"/>
              </a:spcBef>
              <a:spcAft>
                <a:spcPts val="0"/>
              </a:spcAft>
              <a:buSzPts val="5000"/>
              <a:buChar char="●"/>
            </a:pPr>
            <a:r>
              <a:rPr lang="en-US" sz="5000"/>
              <a:t>Registration forms for each program</a:t>
            </a:r>
            <a:endParaRPr sz="5000"/>
          </a:p>
          <a:p>
            <a:pPr indent="-673458" lvl="0" marL="698731" rtl="0" algn="l">
              <a:lnSpc>
                <a:spcPct val="100000"/>
              </a:lnSpc>
              <a:spcBef>
                <a:spcPts val="2700"/>
              </a:spcBef>
              <a:spcAft>
                <a:spcPts val="0"/>
              </a:spcAft>
              <a:buSzPts val="5000"/>
              <a:buChar char="●"/>
            </a:pPr>
            <a:r>
              <a:rPr lang="en-US" sz="5000"/>
              <a:t>Attendance taken at each event or visitation, noting all present</a:t>
            </a:r>
            <a:endParaRPr sz="5000"/>
          </a:p>
          <a:p>
            <a:pPr indent="-673458" lvl="0" marL="698731" rtl="0" algn="l">
              <a:lnSpc>
                <a:spcPct val="100000"/>
              </a:lnSpc>
              <a:spcBef>
                <a:spcPts val="2700"/>
              </a:spcBef>
              <a:spcAft>
                <a:spcPts val="0"/>
              </a:spcAft>
              <a:buSzPts val="5000"/>
              <a:buChar char="●"/>
            </a:pPr>
            <a:r>
              <a:rPr lang="en-US" sz="5000"/>
              <a:t>Release forms for all high risk activities</a:t>
            </a:r>
            <a:endParaRPr sz="5000"/>
          </a:p>
          <a:p>
            <a:pPr indent="-673458" lvl="0" marL="698731" rtl="0" algn="l">
              <a:lnSpc>
                <a:spcPct val="100000"/>
              </a:lnSpc>
              <a:spcBef>
                <a:spcPts val="2700"/>
              </a:spcBef>
              <a:spcAft>
                <a:spcPts val="0"/>
              </a:spcAft>
              <a:buSzPts val="5000"/>
              <a:buChar char="●"/>
            </a:pPr>
            <a:r>
              <a:rPr lang="en-US" sz="5000"/>
              <a:t>In situations where policy cannot be met, get permission from ministry lead and parents, keeping all the documentation</a:t>
            </a:r>
            <a:endParaRPr sz="5000"/>
          </a:p>
          <a:p>
            <a:pPr indent="-673458" lvl="0" marL="698731" rtl="0" algn="l">
              <a:lnSpc>
                <a:spcPct val="100000"/>
              </a:lnSpc>
              <a:spcBef>
                <a:spcPts val="2700"/>
              </a:spcBef>
              <a:spcAft>
                <a:spcPts val="0"/>
              </a:spcAft>
              <a:buSzPts val="5000"/>
              <a:buChar char="●"/>
            </a:pPr>
            <a:r>
              <a:rPr lang="en-US" sz="5000"/>
              <a:t>Fill out an incident report for any accidents, injuries, illnesses, or indicators/suspicions of abuse</a:t>
            </a:r>
            <a:endParaRPr sz="5000"/>
          </a:p>
          <a:p>
            <a:pPr indent="-673458" lvl="0" marL="698731" rtl="0" algn="l">
              <a:lnSpc>
                <a:spcPct val="100000"/>
              </a:lnSpc>
              <a:spcBef>
                <a:spcPts val="2700"/>
              </a:spcBef>
              <a:spcAft>
                <a:spcPts val="0"/>
              </a:spcAft>
              <a:buSzPts val="5000"/>
              <a:buChar char="●"/>
            </a:pPr>
            <a:r>
              <a:rPr lang="en-US" sz="5000"/>
              <a:t>There is no statue of limitations on child abuse. Therefore keep records indefinitely.</a:t>
            </a:r>
            <a:endParaRPr sz="5000"/>
          </a:p>
        </p:txBody>
      </p:sp>
      <p:sp>
        <p:nvSpPr>
          <p:cNvPr id="296" name="Google Shape;296;p52"/>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RECORD KEEPING</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idx="4294967295" type="body"/>
          </p:nvPr>
        </p:nvSpPr>
        <p:spPr>
          <a:xfrm>
            <a:off x="1599950" y="2300875"/>
            <a:ext cx="21184200" cy="9467100"/>
          </a:xfrm>
          <a:prstGeom prst="rect">
            <a:avLst/>
          </a:prstGeom>
          <a:noFill/>
          <a:ln>
            <a:noFill/>
          </a:ln>
        </p:spPr>
        <p:txBody>
          <a:bodyPr anchorCtr="0" anchor="ctr" bIns="50800" lIns="50800" spcFirstLastPara="1" rIns="50800" wrap="square" tIns="50800">
            <a:normAutofit/>
          </a:bodyPr>
          <a:lstStyle/>
          <a:p>
            <a:pPr indent="-720342" lvl="0" marL="720341" rtl="0" algn="l">
              <a:lnSpc>
                <a:spcPct val="100000"/>
              </a:lnSpc>
              <a:spcBef>
                <a:spcPts val="2800"/>
              </a:spcBef>
              <a:spcAft>
                <a:spcPts val="0"/>
              </a:spcAft>
              <a:buSzPts val="5565"/>
              <a:buChar char="●"/>
            </a:pPr>
            <a:r>
              <a:rPr b="1" lang="en-US" sz="5000">
                <a:latin typeface="Avenir"/>
                <a:ea typeface="Avenir"/>
                <a:cs typeface="Avenir"/>
                <a:sym typeface="Avenir"/>
              </a:rPr>
              <a:t>Unrelated Adults: </a:t>
            </a:r>
            <a:br>
              <a:rPr b="1" lang="en-US">
                <a:latin typeface="Avenir"/>
                <a:ea typeface="Avenir"/>
                <a:cs typeface="Avenir"/>
                <a:sym typeface="Avenir"/>
              </a:rPr>
            </a:br>
            <a:r>
              <a:rPr b="0" i="0" lang="en-US" sz="4000" u="none" cap="none" strike="noStrike">
                <a:solidFill>
                  <a:srgbClr val="353636"/>
                </a:solidFill>
                <a:latin typeface="Avenir"/>
                <a:ea typeface="Avenir"/>
                <a:cs typeface="Avenir"/>
                <a:sym typeface="Avenir"/>
              </a:rPr>
              <a:t>A pair of adults who are not married, divorced, or cohabitation. (Does not refer to siblings or parent/child relationships)</a:t>
            </a:r>
            <a:endParaRPr sz="4000"/>
          </a:p>
          <a:p>
            <a:pPr indent="-720342" lvl="0" marL="720341" rtl="0" algn="l">
              <a:lnSpc>
                <a:spcPct val="100000"/>
              </a:lnSpc>
              <a:spcBef>
                <a:spcPts val="2800"/>
              </a:spcBef>
              <a:spcAft>
                <a:spcPts val="0"/>
              </a:spcAft>
              <a:buSzPts val="5565"/>
              <a:buChar char="●"/>
            </a:pPr>
            <a:r>
              <a:rPr b="1" lang="en-US" sz="5000">
                <a:latin typeface="Avenir"/>
                <a:ea typeface="Avenir"/>
                <a:cs typeface="Avenir"/>
                <a:sym typeface="Avenir"/>
              </a:rPr>
              <a:t>Vulnerable Adult: </a:t>
            </a:r>
            <a:br>
              <a:rPr b="1" lang="en-US">
                <a:latin typeface="Avenir"/>
                <a:ea typeface="Avenir"/>
                <a:cs typeface="Avenir"/>
                <a:sym typeface="Avenir"/>
              </a:rPr>
            </a:br>
            <a:r>
              <a:rPr b="0" i="0" lang="en-US" sz="4000" u="none" cap="none" strike="noStrike">
                <a:solidFill>
                  <a:srgbClr val="353636"/>
                </a:solidFill>
                <a:latin typeface="Avenir"/>
                <a:ea typeface="Avenir"/>
                <a:cs typeface="Avenir"/>
                <a:sym typeface="Avenir"/>
              </a:rPr>
              <a:t>Individual 18 years of age or older who, due to age, disability, or other circumstance (temporary or permanent), in a position of considerable dependence on others</a:t>
            </a:r>
            <a:r>
              <a:rPr lang="en-US" sz="4000"/>
              <a:t>.</a:t>
            </a:r>
            <a:endParaRPr sz="4000"/>
          </a:p>
        </p:txBody>
      </p:sp>
      <p:sp>
        <p:nvSpPr>
          <p:cNvPr id="78" name="Google Shape;78;p17"/>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DEFINITIONS</a:t>
            </a:r>
            <a:endParaRPr b="1" sz="80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53"/>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597671" lvl="0" marL="612290" rtl="0" algn="l">
              <a:lnSpc>
                <a:spcPct val="100000"/>
              </a:lnSpc>
              <a:spcBef>
                <a:spcPts val="0"/>
              </a:spcBef>
              <a:spcAft>
                <a:spcPts val="0"/>
              </a:spcAft>
              <a:buSzPts val="4500"/>
              <a:buChar char="●"/>
            </a:pPr>
            <a:r>
              <a:rPr lang="en-US" sz="4500"/>
              <a:t>Personnel shouldn’t give any over the counter medications without written authorization and instructions from a physician or parent. </a:t>
            </a:r>
            <a:endParaRPr sz="4500"/>
          </a:p>
          <a:p>
            <a:pPr indent="-629421" lvl="0" marL="612290" rtl="0" algn="l">
              <a:lnSpc>
                <a:spcPct val="100000"/>
              </a:lnSpc>
              <a:spcBef>
                <a:spcPts val="2300"/>
              </a:spcBef>
              <a:spcAft>
                <a:spcPts val="0"/>
              </a:spcAft>
              <a:buSzPts val="5000"/>
              <a:buChar char="●"/>
            </a:pPr>
            <a:r>
              <a:rPr b="1" lang="en-US" sz="5000">
                <a:latin typeface="Avenir"/>
                <a:ea typeface="Avenir"/>
                <a:cs typeface="Avenir"/>
                <a:sym typeface="Avenir"/>
              </a:rPr>
              <a:t>If necessary to provide medication:</a:t>
            </a:r>
            <a:endParaRPr sz="5000"/>
          </a:p>
          <a:p>
            <a:pPr indent="-512348" lvl="3" marL="1660441" rtl="0" algn="l">
              <a:lnSpc>
                <a:spcPct val="100000"/>
              </a:lnSpc>
              <a:spcBef>
                <a:spcPts val="2300"/>
              </a:spcBef>
              <a:spcAft>
                <a:spcPts val="0"/>
              </a:spcAft>
              <a:buSzPts val="4500"/>
              <a:buChar char="●"/>
            </a:pPr>
            <a:r>
              <a:rPr lang="en-US" sz="4500"/>
              <a:t>Prescription must be in the original container</a:t>
            </a:r>
            <a:endParaRPr sz="4500"/>
          </a:p>
          <a:p>
            <a:pPr indent="-512348" lvl="3" marL="1660441" rtl="0" algn="l">
              <a:lnSpc>
                <a:spcPct val="100000"/>
              </a:lnSpc>
              <a:spcBef>
                <a:spcPts val="2300"/>
              </a:spcBef>
              <a:spcAft>
                <a:spcPts val="0"/>
              </a:spcAft>
              <a:buSzPts val="4500"/>
              <a:buChar char="●"/>
            </a:pPr>
            <a:r>
              <a:rPr lang="en-US" sz="4500"/>
              <a:t>Parent’s must complete medication form with instructions</a:t>
            </a:r>
            <a:endParaRPr sz="4500"/>
          </a:p>
          <a:p>
            <a:pPr indent="-512348" lvl="3" marL="1660441" rtl="0" algn="l">
              <a:lnSpc>
                <a:spcPct val="100000"/>
              </a:lnSpc>
              <a:spcBef>
                <a:spcPts val="2300"/>
              </a:spcBef>
              <a:spcAft>
                <a:spcPts val="0"/>
              </a:spcAft>
              <a:buSzPts val="4500"/>
              <a:buChar char="●"/>
            </a:pPr>
            <a:r>
              <a:rPr lang="en-US" sz="4500"/>
              <a:t>Requests signed, dated, filed permanently</a:t>
            </a:r>
            <a:endParaRPr sz="4500"/>
          </a:p>
          <a:p>
            <a:pPr indent="-512348" lvl="3" marL="1660441" rtl="0" algn="l">
              <a:lnSpc>
                <a:spcPct val="100000"/>
              </a:lnSpc>
              <a:spcBef>
                <a:spcPts val="2300"/>
              </a:spcBef>
              <a:spcAft>
                <a:spcPts val="0"/>
              </a:spcAft>
              <a:buSzPts val="4500"/>
              <a:buChar char="●"/>
            </a:pPr>
            <a:r>
              <a:rPr lang="en-US" sz="4500"/>
              <a:t>Medication given by parent-designated leader</a:t>
            </a:r>
            <a:endParaRPr sz="4500"/>
          </a:p>
          <a:p>
            <a:pPr indent="0" lvl="3" marL="0" rtl="0" algn="l">
              <a:lnSpc>
                <a:spcPct val="100000"/>
              </a:lnSpc>
              <a:spcBef>
                <a:spcPts val="2300"/>
              </a:spcBef>
              <a:spcAft>
                <a:spcPts val="0"/>
              </a:spcAft>
              <a:buClr>
                <a:srgbClr val="353636"/>
              </a:buClr>
              <a:buSzPts val="4505"/>
              <a:buFont typeface="Avenir"/>
              <a:buNone/>
            </a:pPr>
            <a:r>
              <a:t/>
            </a:r>
            <a:endParaRPr sz="4505"/>
          </a:p>
          <a:p>
            <a:pPr indent="0" lvl="3" marL="0" rtl="0" algn="l">
              <a:lnSpc>
                <a:spcPct val="100000"/>
              </a:lnSpc>
              <a:spcBef>
                <a:spcPts val="2300"/>
              </a:spcBef>
              <a:spcAft>
                <a:spcPts val="0"/>
              </a:spcAft>
              <a:buClr>
                <a:srgbClr val="353636"/>
              </a:buClr>
              <a:buSzPts val="4500"/>
              <a:buFont typeface="Avenir"/>
              <a:buNone/>
            </a:pPr>
            <a:r>
              <a:rPr b="1" lang="en-US" sz="5000">
                <a:latin typeface="Avenir"/>
                <a:ea typeface="Avenir"/>
                <a:cs typeface="Avenir"/>
                <a:sym typeface="Avenir"/>
              </a:rPr>
              <a:t>Recommendation:</a:t>
            </a:r>
            <a:r>
              <a:rPr lang="en-US" sz="5000"/>
              <a:t> </a:t>
            </a:r>
            <a:r>
              <a:rPr lang="en-US" sz="4500"/>
              <a:t>at least one lead ministry personnel that is First Aid Certified</a:t>
            </a:r>
            <a:endParaRPr sz="4500"/>
          </a:p>
        </p:txBody>
      </p:sp>
      <p:sp>
        <p:nvSpPr>
          <p:cNvPr id="302" name="Google Shape;302;p53"/>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HEALTH AND SAFETY GUIDELINES</a:t>
            </a:r>
            <a:endParaRPr b="1"/>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54"/>
          <p:cNvSpPr txBox="1"/>
          <p:nvPr>
            <p:ph idx="4294967295" type="body"/>
          </p:nvPr>
        </p:nvSpPr>
        <p:spPr>
          <a:xfrm>
            <a:off x="1599942" y="2300867"/>
            <a:ext cx="21184115" cy="5237958"/>
          </a:xfrm>
          <a:prstGeom prst="rect">
            <a:avLst/>
          </a:prstGeom>
          <a:noFill/>
          <a:ln>
            <a:noFill/>
          </a:ln>
        </p:spPr>
        <p:txBody>
          <a:bodyPr anchorCtr="0" anchor="ctr" bIns="50800" lIns="50800" spcFirstLastPara="1" rIns="50800" wrap="square" tIns="50800">
            <a:normAutofit/>
          </a:bodyPr>
          <a:lstStyle/>
          <a:p>
            <a:pPr indent="-684467"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Personnel should be informed of severe allergies with details noted on registration forms</a:t>
            </a:r>
            <a:endParaRPr b="0" i="0" sz="5000" u="none" cap="none" strike="noStrike">
              <a:solidFill>
                <a:srgbClr val="353636"/>
              </a:solidFill>
              <a:latin typeface="Avenir"/>
              <a:ea typeface="Avenir"/>
              <a:cs typeface="Avenir"/>
              <a:sym typeface="Avenir"/>
            </a:endParaRPr>
          </a:p>
          <a:p>
            <a:pPr indent="0" lvl="0" marL="720341" rtl="0" algn="l">
              <a:lnSpc>
                <a:spcPct val="100000"/>
              </a:lnSpc>
              <a:spcBef>
                <a:spcPts val="0"/>
              </a:spcBef>
              <a:spcAft>
                <a:spcPts val="0"/>
              </a:spcAft>
              <a:buNone/>
            </a:pPr>
            <a:r>
              <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Know how to administer an Epi-pen &amp; asthma inhaler</a:t>
            </a:r>
            <a:endParaRPr sz="5000"/>
          </a:p>
        </p:txBody>
      </p:sp>
      <p:sp>
        <p:nvSpPr>
          <p:cNvPr id="308" name="Google Shape;308;p54"/>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HEALTH AND SAFETY GUIDELINES</a:t>
            </a:r>
            <a:endParaRPr b="1"/>
          </a:p>
        </p:txBody>
      </p:sp>
      <p:pic>
        <p:nvPicPr>
          <p:cNvPr descr="Image" id="309" name="Google Shape;309;p54"/>
          <p:cNvPicPr preferRelativeResize="0"/>
          <p:nvPr/>
        </p:nvPicPr>
        <p:blipFill rotWithShape="1">
          <a:blip r:embed="rId3">
            <a:alphaModFix/>
          </a:blip>
          <a:srcRect b="5529" l="0" r="0" t="54288"/>
          <a:stretch/>
        </p:blipFill>
        <p:spPr>
          <a:xfrm>
            <a:off x="3501628" y="7276385"/>
            <a:ext cx="17380689" cy="5237797"/>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55"/>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Fill out an incident report for any accidents, injuries, illnesses or indications of abuse</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Fill out an incident report for anything out of the ordinary</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Fill out an incident report for any unintentional or accidental situation that could be misinterpreted or misconstrued</a:t>
            </a:r>
            <a:endParaRPr sz="5000"/>
          </a:p>
          <a:p>
            <a:pPr indent="-684466" lvl="0" marL="720341" rtl="0" algn="l">
              <a:lnSpc>
                <a:spcPct val="100000"/>
              </a:lnSpc>
              <a:spcBef>
                <a:spcPts val="2800"/>
              </a:spcBef>
              <a:spcAft>
                <a:spcPts val="0"/>
              </a:spcAft>
              <a:buSzPts val="5000"/>
              <a:buChar char="●"/>
            </a:pPr>
            <a:r>
              <a:rPr b="1" lang="en-US" sz="5000">
                <a:latin typeface="Avenir"/>
                <a:ea typeface="Avenir"/>
                <a:cs typeface="Avenir"/>
                <a:sym typeface="Avenir"/>
              </a:rPr>
              <a:t>Include: who, what, where, when, why and how</a:t>
            </a:r>
            <a:endParaRPr sz="5000"/>
          </a:p>
        </p:txBody>
      </p:sp>
      <p:sp>
        <p:nvSpPr>
          <p:cNvPr id="315" name="Google Shape;315;p55"/>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INCIDENT REPORTS</a:t>
            </a:r>
            <a:endParaRPr b="1"/>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56"/>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0" i="0" lang="en-US" sz="5000" u="none" cap="none" strike="noStrike">
                <a:solidFill>
                  <a:srgbClr val="353636"/>
                </a:solidFill>
                <a:latin typeface="Avenir"/>
                <a:ea typeface="Avenir"/>
                <a:cs typeface="Avenir"/>
                <a:sym typeface="Avenir"/>
              </a:rPr>
              <a:t>Bullying is common in schools, clubs, teams, churches, and camps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Clearly state zero tolerance / anti-bullying rules</a:t>
            </a:r>
            <a:endParaRPr sz="5000"/>
          </a:p>
          <a:p>
            <a:pPr indent="-684466" lvl="0" marL="720341" rtl="0" algn="l">
              <a:lnSpc>
                <a:spcPct val="100000"/>
              </a:lnSpc>
              <a:spcBef>
                <a:spcPts val="2800"/>
              </a:spcBef>
              <a:spcAft>
                <a:spcPts val="0"/>
              </a:spcAft>
              <a:buSzPts val="5000"/>
              <a:buChar char="●"/>
            </a:pPr>
            <a:r>
              <a:rPr b="1" lang="en-US" sz="5000">
                <a:latin typeface="Avenir"/>
                <a:ea typeface="Avenir"/>
                <a:cs typeface="Avenir"/>
                <a:sym typeface="Avenir"/>
              </a:rPr>
              <a:t>All personnel must take action to prevent and stop bullying</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Complete incident reports and immediately notify your ministry lead, as well as both sets of parents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Caring for vulnerable people includes protecting them from harming one another</a:t>
            </a:r>
            <a:endParaRPr sz="5000"/>
          </a:p>
        </p:txBody>
      </p:sp>
      <p:sp>
        <p:nvSpPr>
          <p:cNvPr id="321" name="Google Shape;321;p56"/>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6600" u="none" cap="none" strike="noStrike">
                <a:solidFill>
                  <a:srgbClr val="FFFFFF"/>
                </a:solidFill>
              </a:rPr>
              <a:t>BULLYING OR HARASSMENT AMONG PEERS</a:t>
            </a:r>
            <a:endParaRPr b="1" sz="66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57"/>
          <p:cNvSpPr txBox="1"/>
          <p:nvPr>
            <p:ph idx="4294967295" type="body"/>
          </p:nvPr>
        </p:nvSpPr>
        <p:spPr>
          <a:xfrm>
            <a:off x="1599942" y="26056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Secure ministry lead approval</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Secure parent written permission</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Increase supervision (1:5 ratio)</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Separate lodgings according to gender</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Separate shower times for personnel and students</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2 screened adults per room</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Host billeting families must be screened</a:t>
            </a:r>
            <a:endParaRPr sz="5000"/>
          </a:p>
        </p:txBody>
      </p:sp>
      <p:sp>
        <p:nvSpPr>
          <p:cNvPr id="327" name="Google Shape;327;p57"/>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OFF-SITE TRIPS &amp; RETREATS</a:t>
            </a:r>
            <a:endParaRPr b="1"/>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58"/>
          <p:cNvSpPr txBox="1"/>
          <p:nvPr>
            <p:ph idx="4294967295" type="body"/>
          </p:nvPr>
        </p:nvSpPr>
        <p:spPr>
          <a:xfrm>
            <a:off x="1599942" y="2529467"/>
            <a:ext cx="21184200" cy="9955200"/>
          </a:xfrm>
          <a:prstGeom prst="rect">
            <a:avLst/>
          </a:prstGeom>
          <a:noFill/>
          <a:ln>
            <a:noFill/>
          </a:ln>
        </p:spPr>
        <p:txBody>
          <a:bodyPr anchorCtr="0" anchor="ctr" bIns="50800" lIns="50800" spcFirstLastPara="1" rIns="50800" wrap="square" tIns="50800">
            <a:normAutofit/>
          </a:bodyPr>
          <a:lstStyle/>
          <a:p>
            <a:pPr indent="-658779" lvl="0" marL="669917" rtl="0" algn="l">
              <a:lnSpc>
                <a:spcPct val="100000"/>
              </a:lnSpc>
              <a:spcBef>
                <a:spcPts val="0"/>
              </a:spcBef>
              <a:spcAft>
                <a:spcPts val="0"/>
              </a:spcAft>
              <a:buSzPts val="5000"/>
              <a:buChar char="●"/>
            </a:pPr>
            <a:r>
              <a:rPr lang="en-US" sz="5000"/>
              <a:t>Travel with minimum 2 screened staff</a:t>
            </a:r>
            <a:endParaRPr sz="5000"/>
          </a:p>
          <a:p>
            <a:pPr indent="-658779" lvl="0" marL="669917" rtl="0" algn="l">
              <a:lnSpc>
                <a:spcPct val="100000"/>
              </a:lnSpc>
              <a:spcBef>
                <a:spcPts val="2600"/>
              </a:spcBef>
              <a:spcAft>
                <a:spcPts val="0"/>
              </a:spcAft>
              <a:buSzPts val="5000"/>
              <a:buChar char="●"/>
            </a:pPr>
            <a:r>
              <a:rPr lang="en-US" sz="5000"/>
              <a:t>Use commercial vehicles when possible</a:t>
            </a:r>
            <a:endParaRPr sz="5000"/>
          </a:p>
          <a:p>
            <a:pPr indent="-658779" lvl="0" marL="669917" rtl="0" algn="l">
              <a:lnSpc>
                <a:spcPct val="100000"/>
              </a:lnSpc>
              <a:spcBef>
                <a:spcPts val="2600"/>
              </a:spcBef>
              <a:spcAft>
                <a:spcPts val="0"/>
              </a:spcAft>
              <a:buSzPts val="5000"/>
              <a:buChar char="●"/>
            </a:pPr>
            <a:r>
              <a:rPr lang="en-US" sz="5000"/>
              <a:t>Encourage parents to create carpool systems for dropping kids off and picking them up from programs</a:t>
            </a:r>
            <a:endParaRPr sz="5000"/>
          </a:p>
          <a:p>
            <a:pPr indent="-658779" lvl="0" marL="669917" rtl="0" algn="l">
              <a:lnSpc>
                <a:spcPct val="100000"/>
              </a:lnSpc>
              <a:spcBef>
                <a:spcPts val="2600"/>
              </a:spcBef>
              <a:spcAft>
                <a:spcPts val="0"/>
              </a:spcAft>
              <a:buSzPts val="5000"/>
              <a:buChar char="●"/>
            </a:pPr>
            <a:r>
              <a:rPr lang="en-US" sz="5000"/>
              <a:t>When using personal vehicles, demonstration of both a current license and insurance in place is required, as well as 5 years of good driving history</a:t>
            </a:r>
            <a:endParaRPr sz="5000"/>
          </a:p>
          <a:p>
            <a:pPr indent="-658779" lvl="0" marL="669917" rtl="0" algn="l">
              <a:lnSpc>
                <a:spcPct val="100000"/>
              </a:lnSpc>
              <a:spcBef>
                <a:spcPts val="2600"/>
              </a:spcBef>
              <a:spcAft>
                <a:spcPts val="0"/>
              </a:spcAft>
              <a:buSzPts val="5000"/>
              <a:buChar char="●"/>
            </a:pPr>
            <a:r>
              <a:rPr lang="en-US" sz="5000"/>
              <a:t>When isolation cannot be avoided, parents and ministry lead must both give permission with records kept permanently. Such occurrences should be extremely rare.</a:t>
            </a:r>
            <a:endParaRPr sz="5000"/>
          </a:p>
        </p:txBody>
      </p:sp>
      <p:sp>
        <p:nvSpPr>
          <p:cNvPr id="333" name="Google Shape;333;p5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TRANSPORTATION</a:t>
            </a:r>
            <a:endParaRPr b="1"/>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59"/>
          <p:cNvSpPr txBox="1"/>
          <p:nvPr>
            <p:ph idx="4294967295" type="body"/>
          </p:nvPr>
        </p:nvSpPr>
        <p:spPr>
          <a:xfrm>
            <a:off x="1599942" y="2681867"/>
            <a:ext cx="21184200" cy="9955200"/>
          </a:xfrm>
          <a:prstGeom prst="rect">
            <a:avLst/>
          </a:prstGeom>
          <a:noFill/>
          <a:ln>
            <a:noFill/>
          </a:ln>
        </p:spPr>
        <p:txBody>
          <a:bodyPr anchorCtr="0" anchor="ctr" bIns="50800" lIns="50800" spcFirstLastPara="1" rIns="50800" wrap="square" tIns="50800">
            <a:normAutofit/>
          </a:bodyPr>
          <a:lstStyle/>
          <a:p>
            <a:pPr indent="-684466" lvl="0" marL="720341" rtl="0" algn="l">
              <a:lnSpc>
                <a:spcPct val="100000"/>
              </a:lnSpc>
              <a:spcBef>
                <a:spcPts val="0"/>
              </a:spcBef>
              <a:spcAft>
                <a:spcPts val="0"/>
              </a:spcAft>
              <a:buSzPts val="5000"/>
              <a:buChar char="●"/>
            </a:pPr>
            <a:r>
              <a:rPr lang="en-US" sz="5000"/>
              <a:t>Legal guardian</a:t>
            </a:r>
            <a:r>
              <a:rPr b="0" i="0" lang="en-US" sz="5000" u="none" cap="none" strike="noStrike">
                <a:solidFill>
                  <a:srgbClr val="353636"/>
                </a:solidFill>
                <a:latin typeface="Avenir"/>
                <a:ea typeface="Avenir"/>
                <a:cs typeface="Avenir"/>
                <a:sym typeface="Avenir"/>
              </a:rPr>
              <a:t> permission is required to electronically communicate with minors (collect on registration forms each year)</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Social media </a:t>
            </a:r>
            <a:r>
              <a:rPr lang="en-US" sz="5000">
                <a:solidFill>
                  <a:srgbClr val="353636"/>
                </a:solidFill>
                <a:latin typeface="Avenir"/>
                <a:ea typeface="Avenir"/>
                <a:cs typeface="Avenir"/>
                <a:sym typeface="Avenir"/>
              </a:rPr>
              <a:t>is best</a:t>
            </a:r>
            <a:r>
              <a:rPr b="0" i="0" lang="en-US" sz="5000" u="none" cap="none" strike="noStrike">
                <a:solidFill>
                  <a:srgbClr val="353636"/>
                </a:solidFill>
                <a:latin typeface="Avenir"/>
                <a:ea typeface="Avenir"/>
                <a:cs typeface="Avenir"/>
                <a:sym typeface="Avenir"/>
              </a:rPr>
              <a:t> used for communication of information, not the primary method of relationship building and support</a:t>
            </a:r>
            <a:r>
              <a:rPr lang="en-US" sz="5000">
                <a:solidFill>
                  <a:srgbClr val="353636"/>
                </a:solidFill>
                <a:latin typeface="Avenir"/>
                <a:ea typeface="Avenir"/>
                <a:cs typeface="Avenir"/>
                <a:sym typeface="Avenir"/>
              </a:rPr>
              <a:t>. </a:t>
            </a:r>
            <a:r>
              <a:rPr b="0" i="0" lang="en-US" sz="5000" u="none" cap="none" strike="noStrike">
                <a:solidFill>
                  <a:srgbClr val="353636"/>
                </a:solidFill>
                <a:latin typeface="Avenir"/>
                <a:ea typeface="Avenir"/>
                <a:cs typeface="Avenir"/>
                <a:sym typeface="Avenir"/>
              </a:rPr>
              <a:t>Stick to public pages and big group messages that include the program’s ministry personnel</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Avoid isolation by including </a:t>
            </a:r>
            <a:r>
              <a:rPr lang="en-US" sz="5000"/>
              <a:t>legal guardian</a:t>
            </a:r>
            <a:r>
              <a:rPr b="0" i="0" lang="en-US" sz="5000" u="none" cap="none" strike="noStrike">
                <a:solidFill>
                  <a:srgbClr val="353636"/>
                </a:solidFill>
                <a:latin typeface="Avenir"/>
                <a:ea typeface="Avenir"/>
                <a:cs typeface="Avenir"/>
                <a:sym typeface="Avenir"/>
              </a:rPr>
              <a:t> or other ministry personnel in </a:t>
            </a:r>
            <a:r>
              <a:rPr lang="en-US" sz="5000">
                <a:solidFill>
                  <a:srgbClr val="353636"/>
                </a:solidFill>
                <a:latin typeface="Avenir"/>
                <a:ea typeface="Avenir"/>
                <a:cs typeface="Avenir"/>
                <a:sym typeface="Avenir"/>
              </a:rPr>
              <a:t>private messages to youth between the ages of 13-17</a:t>
            </a:r>
            <a:endParaRPr sz="5000">
              <a:solidFill>
                <a:srgbClr val="353636"/>
              </a:solidFill>
              <a:latin typeface="Avenir"/>
              <a:ea typeface="Avenir"/>
              <a:cs typeface="Avenir"/>
              <a:sym typeface="Avenir"/>
            </a:endParaRPr>
          </a:p>
          <a:p>
            <a:pPr indent="-684466" lvl="0" marL="720341" rtl="0" algn="l">
              <a:lnSpc>
                <a:spcPct val="100000"/>
              </a:lnSpc>
              <a:spcBef>
                <a:spcPts val="2800"/>
              </a:spcBef>
              <a:spcAft>
                <a:spcPts val="0"/>
              </a:spcAft>
              <a:buClr>
                <a:srgbClr val="353636"/>
              </a:buClr>
              <a:buSzPts val="5000"/>
              <a:buFont typeface="Avenir"/>
              <a:buChar char="●"/>
            </a:pPr>
            <a:r>
              <a:rPr lang="en-US" sz="5000">
                <a:solidFill>
                  <a:srgbClr val="353636"/>
                </a:solidFill>
                <a:latin typeface="Avenir"/>
                <a:ea typeface="Avenir"/>
                <a:cs typeface="Avenir"/>
                <a:sym typeface="Avenir"/>
              </a:rPr>
              <a:t>Electronic communication with Children 12 and under is prohibited with the exception of copying parents on all messages as well as ministry lead or other personnel.</a:t>
            </a:r>
            <a:endParaRPr sz="5000">
              <a:solidFill>
                <a:srgbClr val="353636"/>
              </a:solidFill>
              <a:latin typeface="Avenir"/>
              <a:ea typeface="Avenir"/>
              <a:cs typeface="Avenir"/>
              <a:sym typeface="Avenir"/>
            </a:endParaRPr>
          </a:p>
        </p:txBody>
      </p:sp>
      <p:sp>
        <p:nvSpPr>
          <p:cNvPr id="339" name="Google Shape;339;p5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TECHNOLOGY</a:t>
            </a:r>
            <a:endParaRPr b="1"/>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60"/>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84467"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All photos and videos should be taken by screened personnel</a:t>
            </a:r>
            <a:endParaRPr b="0" i="0" sz="5000" u="none" cap="none" strike="noStrike">
              <a:solidFill>
                <a:srgbClr val="353636"/>
              </a:solidFill>
              <a:latin typeface="Avenir"/>
              <a:ea typeface="Avenir"/>
              <a:cs typeface="Avenir"/>
              <a:sym typeface="Avenir"/>
            </a:endParaRPr>
          </a:p>
          <a:p>
            <a:pPr indent="0" lvl="0" marL="720341" rtl="0" algn="l">
              <a:lnSpc>
                <a:spcPct val="100000"/>
              </a:lnSpc>
              <a:spcBef>
                <a:spcPts val="0"/>
              </a:spcBef>
              <a:spcAft>
                <a:spcPts val="0"/>
              </a:spcAft>
              <a:buNone/>
            </a:pPr>
            <a:r>
              <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No photographs will be taken without prior written approval</a:t>
            </a:r>
            <a:endParaRPr b="0" i="0" sz="5000" u="none" cap="none" strike="noStrike">
              <a:solidFill>
                <a:srgbClr val="353636"/>
              </a:solidFill>
              <a:latin typeface="Avenir"/>
              <a:ea typeface="Avenir"/>
              <a:cs typeface="Avenir"/>
              <a:sym typeface="Avenir"/>
            </a:endParaRPr>
          </a:p>
          <a:p>
            <a:pPr indent="0" lvl="0" marL="720341" rtl="0" algn="l">
              <a:lnSpc>
                <a:spcPct val="100000"/>
              </a:lnSpc>
              <a:spcBef>
                <a:spcPts val="2800"/>
              </a:spcBef>
              <a:spcAft>
                <a:spcPts val="0"/>
              </a:spcAft>
              <a:buNone/>
            </a:pPr>
            <a:r>
              <a:t/>
            </a:r>
            <a:endParaRPr sz="5000"/>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No photographs will be posted online without written permission</a:t>
            </a:r>
            <a:endParaRPr b="0" i="0" sz="5000" u="none" cap="none" strike="noStrike">
              <a:solidFill>
                <a:srgbClr val="353636"/>
              </a:solidFill>
              <a:latin typeface="Avenir"/>
              <a:ea typeface="Avenir"/>
              <a:cs typeface="Avenir"/>
              <a:sym typeface="Avenir"/>
            </a:endParaRPr>
          </a:p>
          <a:p>
            <a:pPr indent="0" lvl="0" marL="720341" rtl="0" algn="l">
              <a:lnSpc>
                <a:spcPct val="100000"/>
              </a:lnSpc>
              <a:spcBef>
                <a:spcPts val="2800"/>
              </a:spcBef>
              <a:spcAft>
                <a:spcPts val="0"/>
              </a:spcAft>
              <a:buNone/>
            </a:pPr>
            <a:r>
              <a:t/>
            </a:r>
            <a:endParaRPr sz="5000"/>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Never tag photos</a:t>
            </a:r>
            <a:endParaRPr sz="5000"/>
          </a:p>
        </p:txBody>
      </p:sp>
      <p:sp>
        <p:nvSpPr>
          <p:cNvPr id="345" name="Google Shape;345;p6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PHOTOGRAPHY &amp; VIDEOGRAPHY</a:t>
            </a:r>
            <a:endParaRPr b="1"/>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61"/>
          <p:cNvSpPr txBox="1"/>
          <p:nvPr>
            <p:ph idx="4294967295" type="body"/>
          </p:nvPr>
        </p:nvSpPr>
        <p:spPr>
          <a:xfrm>
            <a:off x="1599950" y="2605675"/>
            <a:ext cx="20715300" cy="9955200"/>
          </a:xfrm>
          <a:prstGeom prst="rect">
            <a:avLst/>
          </a:prstGeom>
          <a:noFill/>
          <a:ln>
            <a:noFill/>
          </a:ln>
        </p:spPr>
        <p:txBody>
          <a:bodyPr anchorCtr="0" anchor="ctr" bIns="50800" lIns="50800" spcFirstLastPara="1" rIns="50800" wrap="square" tIns="50800">
            <a:normAutofit/>
          </a:bodyPr>
          <a:lstStyle/>
          <a:p>
            <a:pPr indent="-658779" lvl="0" marL="669917" rtl="0" algn="l">
              <a:lnSpc>
                <a:spcPct val="100000"/>
              </a:lnSpc>
              <a:spcBef>
                <a:spcPts val="0"/>
              </a:spcBef>
              <a:spcAft>
                <a:spcPts val="0"/>
              </a:spcAft>
              <a:buSzPts val="5000"/>
              <a:buChar char="●"/>
            </a:pPr>
            <a:r>
              <a:rPr lang="en-US" sz="5000"/>
              <a:t>Ensuring your church is a safe place for the vulnerable is not just a good idea, it’s a legal requirement</a:t>
            </a:r>
            <a:endParaRPr sz="5000"/>
          </a:p>
          <a:p>
            <a:pPr indent="-658779" lvl="0" marL="669917" rtl="0" algn="l">
              <a:lnSpc>
                <a:spcPct val="100000"/>
              </a:lnSpc>
              <a:spcBef>
                <a:spcPts val="2600"/>
              </a:spcBef>
              <a:spcAft>
                <a:spcPts val="0"/>
              </a:spcAft>
              <a:buSzPts val="5000"/>
              <a:buChar char="●"/>
            </a:pPr>
            <a:r>
              <a:rPr lang="en-US" sz="5000"/>
              <a:t>Churches have a legal responsibility to ensure that a plan for prevention and protection is in place.</a:t>
            </a:r>
            <a:endParaRPr sz="5000"/>
          </a:p>
          <a:p>
            <a:pPr indent="-658779" lvl="0" marL="669917" rtl="0" algn="l">
              <a:lnSpc>
                <a:spcPct val="100000"/>
              </a:lnSpc>
              <a:spcBef>
                <a:spcPts val="2600"/>
              </a:spcBef>
              <a:spcAft>
                <a:spcPts val="0"/>
              </a:spcAft>
              <a:buSzPts val="5000"/>
              <a:buChar char="●"/>
            </a:pPr>
            <a:r>
              <a:rPr lang="en-US" sz="5000"/>
              <a:t>Insurance companies also require the same level of diligence in order to provide liability coverage.</a:t>
            </a:r>
            <a:endParaRPr sz="5000"/>
          </a:p>
          <a:p>
            <a:pPr indent="-658779" lvl="0" marL="669917" rtl="0" algn="l">
              <a:lnSpc>
                <a:spcPct val="100000"/>
              </a:lnSpc>
              <a:spcBef>
                <a:spcPts val="2600"/>
              </a:spcBef>
              <a:spcAft>
                <a:spcPts val="0"/>
              </a:spcAft>
              <a:buSzPts val="5000"/>
              <a:buChar char="●"/>
            </a:pPr>
            <a:r>
              <a:rPr lang="en-US" sz="5000"/>
              <a:t>Our communities need to be able to trust that we are doing everything in our power not only to serve well, but to be a safe place for everyone. Churches represent the heart of Jesus, who welcomed, cared for, and protected all who came to Him. Let’s be like Jesus, and do what He did.</a:t>
            </a:r>
            <a:endParaRPr sz="5000"/>
          </a:p>
        </p:txBody>
      </p:sp>
      <p:sp>
        <p:nvSpPr>
          <p:cNvPr id="351" name="Google Shape;351;p6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7000" u="none" cap="none" strike="noStrike">
                <a:solidFill>
                  <a:srgbClr val="FFFFFF"/>
                </a:solidFill>
              </a:rPr>
              <a:t>PROTECTING &amp; PREVENTING ABUSE</a:t>
            </a:r>
            <a:endParaRPr b="1" sz="700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62"/>
          <p:cNvSpPr/>
          <p:nvPr/>
        </p:nvSpPr>
        <p:spPr>
          <a:xfrm>
            <a:off x="4377300" y="6018225"/>
            <a:ext cx="15536700" cy="2543400"/>
          </a:xfrm>
          <a:prstGeom prst="rect">
            <a:avLst/>
          </a:prstGeom>
          <a:solidFill>
            <a:srgbClr val="FDCB57"/>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62"/>
          <p:cNvSpPr txBox="1"/>
          <p:nvPr/>
        </p:nvSpPr>
        <p:spPr>
          <a:xfrm>
            <a:off x="4377300" y="6272475"/>
            <a:ext cx="15629400" cy="2339700"/>
          </a:xfrm>
          <a:prstGeom prst="rect">
            <a:avLst/>
          </a:prstGeom>
          <a:noFill/>
          <a:ln>
            <a:noFill/>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US" sz="17500">
                <a:solidFill>
                  <a:schemeClr val="lt1"/>
                </a:solidFill>
              </a:rPr>
              <a:t>THANK YOU!!</a:t>
            </a:r>
            <a:endParaRPr>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idx="4294967295" type="body"/>
          </p:nvPr>
        </p:nvSpPr>
        <p:spPr>
          <a:xfrm>
            <a:off x="1599950" y="3120074"/>
            <a:ext cx="21184200" cy="9135900"/>
          </a:xfrm>
          <a:prstGeom prst="rect">
            <a:avLst/>
          </a:prstGeom>
        </p:spPr>
        <p:txBody>
          <a:bodyPr anchorCtr="0" anchor="t" bIns="243800" lIns="243800" spcFirstLastPara="1" rIns="243800" wrap="square" tIns="243800">
            <a:normAutofit/>
          </a:bodyPr>
          <a:lstStyle/>
          <a:p>
            <a:pPr indent="-926257" lvl="1" marL="1137396" rtl="0" algn="l">
              <a:spcBef>
                <a:spcPts val="0"/>
              </a:spcBef>
              <a:spcAft>
                <a:spcPts val="0"/>
              </a:spcAft>
              <a:buSzPts val="5565"/>
              <a:buChar char="○"/>
            </a:pPr>
            <a:r>
              <a:rPr b="1" lang="en-US" sz="5000">
                <a:latin typeface="Avenir"/>
                <a:ea typeface="Avenir"/>
                <a:cs typeface="Avenir"/>
                <a:sym typeface="Avenir"/>
              </a:rPr>
              <a:t>Vuln</a:t>
            </a:r>
            <a:r>
              <a:rPr b="1" lang="en-US" sz="5000">
                <a:latin typeface="Avenir"/>
                <a:ea typeface="Avenir"/>
                <a:cs typeface="Avenir"/>
                <a:sym typeface="Avenir"/>
              </a:rPr>
              <a:t>erable Person: </a:t>
            </a:r>
            <a:br>
              <a:rPr b="1" lang="en-US" sz="5000">
                <a:latin typeface="Avenir"/>
                <a:ea typeface="Avenir"/>
                <a:cs typeface="Avenir"/>
                <a:sym typeface="Avenir"/>
              </a:rPr>
            </a:br>
            <a:r>
              <a:rPr lang="en-US" sz="4000">
                <a:latin typeface="Avenir"/>
                <a:ea typeface="Avenir"/>
                <a:cs typeface="Avenir"/>
                <a:sym typeface="Avenir"/>
              </a:rPr>
              <a:t>means persons who, because of their age, a disability or other circumstances, whether temporary or permanent,</a:t>
            </a:r>
            <a:endParaRPr sz="4000">
              <a:latin typeface="Avenir"/>
              <a:ea typeface="Avenir"/>
              <a:cs typeface="Avenir"/>
              <a:sym typeface="Avenir"/>
            </a:endParaRPr>
          </a:p>
          <a:p>
            <a:pPr indent="0" lvl="0" marL="2915396" rtl="0" algn="l">
              <a:spcBef>
                <a:spcPts val="3200"/>
              </a:spcBef>
              <a:spcAft>
                <a:spcPts val="0"/>
              </a:spcAft>
              <a:buNone/>
            </a:pPr>
            <a:r>
              <a:rPr b="1" lang="en-US" sz="4000">
                <a:latin typeface="Avenir"/>
                <a:ea typeface="Avenir"/>
                <a:cs typeface="Avenir"/>
                <a:sym typeface="Avenir"/>
              </a:rPr>
              <a:t>(a) </a:t>
            </a:r>
            <a:r>
              <a:rPr lang="en-US" sz="4000">
                <a:latin typeface="Avenir"/>
                <a:ea typeface="Avenir"/>
                <a:cs typeface="Avenir"/>
                <a:sym typeface="Avenir"/>
              </a:rPr>
              <a:t>are in a position of dependence on others; or</a:t>
            </a:r>
            <a:endParaRPr sz="4000">
              <a:latin typeface="Avenir"/>
              <a:ea typeface="Avenir"/>
              <a:cs typeface="Avenir"/>
              <a:sym typeface="Avenir"/>
            </a:endParaRPr>
          </a:p>
          <a:p>
            <a:pPr indent="0" lvl="0" marL="2915396" rtl="0" algn="l">
              <a:spcBef>
                <a:spcPts val="3200"/>
              </a:spcBef>
              <a:spcAft>
                <a:spcPts val="0"/>
              </a:spcAft>
              <a:buNone/>
            </a:pPr>
            <a:r>
              <a:rPr b="1" lang="en-US" sz="4000">
                <a:latin typeface="Avenir"/>
                <a:ea typeface="Avenir"/>
                <a:cs typeface="Avenir"/>
                <a:sym typeface="Avenir"/>
              </a:rPr>
              <a:t>(b) </a:t>
            </a:r>
            <a:r>
              <a:rPr lang="en-US" sz="4000">
                <a:latin typeface="Avenir"/>
                <a:ea typeface="Avenir"/>
                <a:cs typeface="Avenir"/>
                <a:sym typeface="Avenir"/>
              </a:rPr>
              <a:t>are otherwise at a greater risk than the general population of being harmed by persons in a position of authority or trust relative to them</a:t>
            </a:r>
            <a:endParaRPr sz="4000">
              <a:latin typeface="Avenir"/>
              <a:ea typeface="Avenir"/>
              <a:cs typeface="Avenir"/>
              <a:sym typeface="Avenir"/>
            </a:endParaRPr>
          </a:p>
          <a:p>
            <a:pPr indent="0" lvl="0" marL="0" rtl="0" algn="l">
              <a:spcBef>
                <a:spcPts val="3200"/>
              </a:spcBef>
              <a:spcAft>
                <a:spcPts val="3200"/>
              </a:spcAft>
              <a:buNone/>
            </a:pPr>
            <a:r>
              <a:t/>
            </a:r>
            <a:endParaRPr>
              <a:latin typeface="Avenir"/>
              <a:ea typeface="Avenir"/>
              <a:cs typeface="Avenir"/>
              <a:sym typeface="Avenir"/>
            </a:endParaRPr>
          </a:p>
        </p:txBody>
      </p:sp>
      <p:sp>
        <p:nvSpPr>
          <p:cNvPr id="84" name="Google Shape;84;p18"/>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DEFINITIONS</a:t>
            </a:r>
            <a:endParaRPr b="1" sz="8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idx="4294967295" type="body"/>
          </p:nvPr>
        </p:nvSpPr>
        <p:spPr>
          <a:xfrm>
            <a:off x="3010575" y="2459125"/>
            <a:ext cx="10957500" cy="9493200"/>
          </a:xfrm>
          <a:prstGeom prst="rect">
            <a:avLst/>
          </a:prstGeom>
          <a:noFill/>
          <a:ln>
            <a:noFill/>
          </a:ln>
        </p:spPr>
        <p:txBody>
          <a:bodyPr anchorCtr="0" anchor="ctr" bIns="50800" lIns="50800" spcFirstLastPara="1" rIns="50800" wrap="square" tIns="50800">
            <a:noAutofit/>
          </a:bodyPr>
          <a:lstStyle/>
          <a:p>
            <a:pPr indent="-773162" lvl="0" marL="872536" rtl="0" algn="l">
              <a:lnSpc>
                <a:spcPct val="100000"/>
              </a:lnSpc>
              <a:spcBef>
                <a:spcPts val="0"/>
              </a:spcBef>
              <a:spcAft>
                <a:spcPts val="0"/>
              </a:spcAft>
              <a:buSzPts val="4000"/>
              <a:buChar char="●"/>
            </a:pPr>
            <a:r>
              <a:rPr b="0" i="0" lang="en-US" sz="4000" u="none" cap="none" strike="noStrike">
                <a:solidFill>
                  <a:srgbClr val="353636"/>
                </a:solidFill>
                <a:latin typeface="Avenir"/>
                <a:ea typeface="Avenir"/>
                <a:cs typeface="Avenir"/>
                <a:sym typeface="Avenir"/>
              </a:rPr>
              <a:t>children / youth</a:t>
            </a:r>
            <a:endParaRPr sz="4000"/>
          </a:p>
          <a:p>
            <a:pPr indent="-773162" lvl="0" marL="872536" rtl="0" algn="l">
              <a:lnSpc>
                <a:spcPct val="100000"/>
              </a:lnSpc>
              <a:spcBef>
                <a:spcPts val="2800"/>
              </a:spcBef>
              <a:spcAft>
                <a:spcPts val="0"/>
              </a:spcAft>
              <a:buSzPts val="4000"/>
              <a:buChar char="●"/>
            </a:pPr>
            <a:r>
              <a:rPr b="0" i="0" lang="en-US" sz="4000" u="none" cap="none" strike="noStrike">
                <a:solidFill>
                  <a:srgbClr val="353636"/>
                </a:solidFill>
                <a:latin typeface="Avenir"/>
                <a:ea typeface="Avenir"/>
                <a:cs typeface="Avenir"/>
                <a:sym typeface="Avenir"/>
              </a:rPr>
              <a:t>vulnerable adults</a:t>
            </a:r>
            <a:endParaRPr sz="4000"/>
          </a:p>
          <a:p>
            <a:pPr indent="-773162" lvl="0" marL="872536" rtl="0" algn="l">
              <a:lnSpc>
                <a:spcPct val="100000"/>
              </a:lnSpc>
              <a:spcBef>
                <a:spcPts val="2800"/>
              </a:spcBef>
              <a:spcAft>
                <a:spcPts val="0"/>
              </a:spcAft>
              <a:buSzPts val="4000"/>
              <a:buChar char="●"/>
            </a:pPr>
            <a:r>
              <a:rPr b="0" i="0" lang="en-US" sz="4000" u="none" cap="none" strike="noStrike">
                <a:solidFill>
                  <a:srgbClr val="353636"/>
                </a:solidFill>
                <a:latin typeface="Avenir"/>
                <a:ea typeface="Avenir"/>
                <a:cs typeface="Avenir"/>
                <a:sym typeface="Avenir"/>
              </a:rPr>
              <a:t>elderly </a:t>
            </a:r>
            <a:endParaRPr sz="4000"/>
          </a:p>
          <a:p>
            <a:pPr indent="-773162" lvl="0" marL="872536" rtl="0" algn="l">
              <a:lnSpc>
                <a:spcPct val="100000"/>
              </a:lnSpc>
              <a:spcBef>
                <a:spcPts val="2800"/>
              </a:spcBef>
              <a:spcAft>
                <a:spcPts val="0"/>
              </a:spcAft>
              <a:buSzPts val="4000"/>
              <a:buChar char="●"/>
            </a:pPr>
            <a:r>
              <a:rPr b="0" i="0" lang="en-US" sz="4000" u="none" cap="none" strike="noStrike">
                <a:solidFill>
                  <a:srgbClr val="353636"/>
                </a:solidFill>
                <a:latin typeface="Avenir"/>
                <a:ea typeface="Avenir"/>
                <a:cs typeface="Avenir"/>
                <a:sym typeface="Avenir"/>
              </a:rPr>
              <a:t>those with disabilities</a:t>
            </a:r>
            <a:endParaRPr sz="4000"/>
          </a:p>
          <a:p>
            <a:pPr indent="-773162" lvl="0" marL="872536" rtl="0" algn="l">
              <a:lnSpc>
                <a:spcPct val="100000"/>
              </a:lnSpc>
              <a:spcBef>
                <a:spcPts val="2800"/>
              </a:spcBef>
              <a:spcAft>
                <a:spcPts val="0"/>
              </a:spcAft>
              <a:buSzPts val="4000"/>
              <a:buChar char="●"/>
            </a:pPr>
            <a:r>
              <a:rPr b="0" i="0" lang="en-US" sz="4000" u="none" cap="none" strike="noStrike">
                <a:solidFill>
                  <a:srgbClr val="353636"/>
                </a:solidFill>
                <a:latin typeface="Avenir"/>
                <a:ea typeface="Avenir"/>
                <a:cs typeface="Avenir"/>
                <a:sym typeface="Avenir"/>
              </a:rPr>
              <a:t>volunteers / staff</a:t>
            </a:r>
            <a:endParaRPr sz="4000"/>
          </a:p>
          <a:p>
            <a:pPr indent="-773162" lvl="0" marL="872536" rtl="0" algn="l">
              <a:lnSpc>
                <a:spcPct val="100000"/>
              </a:lnSpc>
              <a:spcBef>
                <a:spcPts val="2800"/>
              </a:spcBef>
              <a:spcAft>
                <a:spcPts val="0"/>
              </a:spcAft>
              <a:buSzPts val="4000"/>
              <a:buChar char="●"/>
            </a:pPr>
            <a:r>
              <a:rPr b="0" i="0" lang="en-US" sz="4000" u="none" cap="none" strike="noStrike">
                <a:solidFill>
                  <a:srgbClr val="353636"/>
                </a:solidFill>
                <a:latin typeface="Avenir"/>
                <a:ea typeface="Avenir"/>
                <a:cs typeface="Avenir"/>
                <a:sym typeface="Avenir"/>
              </a:rPr>
              <a:t>your church</a:t>
            </a:r>
            <a:endParaRPr sz="4000"/>
          </a:p>
          <a:p>
            <a:pPr indent="-773162" lvl="0" marL="872536" rtl="0" algn="l">
              <a:lnSpc>
                <a:spcPct val="100000"/>
              </a:lnSpc>
              <a:spcBef>
                <a:spcPts val="2800"/>
              </a:spcBef>
              <a:spcAft>
                <a:spcPts val="0"/>
              </a:spcAft>
              <a:buSzPts val="4000"/>
              <a:buChar char="●"/>
            </a:pPr>
            <a:r>
              <a:rPr b="0" i="0" lang="en-US" sz="4000" u="none" cap="none" strike="noStrike">
                <a:solidFill>
                  <a:srgbClr val="353636"/>
                </a:solidFill>
                <a:latin typeface="Avenir"/>
                <a:ea typeface="Avenir"/>
                <a:cs typeface="Avenir"/>
                <a:sym typeface="Avenir"/>
              </a:rPr>
              <a:t>the community </a:t>
            </a:r>
            <a:endParaRPr sz="4000"/>
          </a:p>
          <a:p>
            <a:pPr indent="-773162" lvl="0" marL="872536" rtl="0" algn="l">
              <a:lnSpc>
                <a:spcPct val="100000"/>
              </a:lnSpc>
              <a:spcBef>
                <a:spcPts val="2800"/>
              </a:spcBef>
              <a:spcAft>
                <a:spcPts val="0"/>
              </a:spcAft>
              <a:buSzPts val="4000"/>
              <a:buChar char="●"/>
            </a:pPr>
            <a:r>
              <a:rPr b="0" i="0" lang="en-US" sz="4000" u="none" cap="none" strike="noStrike">
                <a:solidFill>
                  <a:srgbClr val="353636"/>
                </a:solidFill>
                <a:latin typeface="Avenir"/>
                <a:ea typeface="Avenir"/>
                <a:cs typeface="Avenir"/>
                <a:sym typeface="Avenir"/>
              </a:rPr>
              <a:t>the conference</a:t>
            </a:r>
            <a:endParaRPr sz="4000"/>
          </a:p>
        </p:txBody>
      </p:sp>
      <p:sp>
        <p:nvSpPr>
          <p:cNvPr id="90" name="Google Shape;90;p19"/>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WHO NEEDS PROTECTION?</a:t>
            </a:r>
            <a:endParaRPr b="1" sz="8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idx="4294967295" type="body"/>
          </p:nvPr>
        </p:nvSpPr>
        <p:spPr>
          <a:xfrm>
            <a:off x="2170475" y="2300875"/>
            <a:ext cx="20613600" cy="9955200"/>
          </a:xfrm>
          <a:prstGeom prst="rect">
            <a:avLst/>
          </a:prstGeom>
          <a:noFill/>
          <a:ln>
            <a:noFill/>
          </a:ln>
        </p:spPr>
        <p:txBody>
          <a:bodyPr anchorCtr="0" anchor="ctr" bIns="50800" lIns="50800" spcFirstLastPara="1" rIns="50800" wrap="square" tIns="50800">
            <a:normAutofit/>
          </a:bodyPr>
          <a:lstStyle/>
          <a:p>
            <a:pPr indent="0" lvl="0" marL="0" rtl="0" algn="l">
              <a:lnSpc>
                <a:spcPct val="100000"/>
              </a:lnSpc>
              <a:spcBef>
                <a:spcPts val="0"/>
              </a:spcBef>
              <a:spcAft>
                <a:spcPts val="0"/>
              </a:spcAft>
              <a:buClr>
                <a:srgbClr val="353636"/>
              </a:buClr>
              <a:buSzPts val="5300"/>
              <a:buFont typeface="Avenir"/>
              <a:buNone/>
            </a:pPr>
            <a:r>
              <a:rPr b="1" lang="en-US" sz="5500">
                <a:latin typeface="Avenir"/>
                <a:ea typeface="Avenir"/>
                <a:cs typeface="Avenir"/>
                <a:sym typeface="Avenir"/>
              </a:rPr>
              <a:t>Categories of abuse:</a:t>
            </a:r>
            <a:endParaRPr sz="55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physical</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sexual</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emotional</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neglect</a:t>
            </a:r>
            <a:endParaRPr sz="5000"/>
          </a:p>
          <a:p>
            <a:pPr indent="-1010397" lvl="0" marL="1029447" rtl="0" algn="l">
              <a:lnSpc>
                <a:spcPct val="100000"/>
              </a:lnSpc>
              <a:spcBef>
                <a:spcPts val="2800"/>
              </a:spcBef>
              <a:spcAft>
                <a:spcPts val="0"/>
              </a:spcAft>
              <a:buSzPts val="5000"/>
              <a:buFont typeface="Avenir"/>
              <a:buAutoNum type="alphaUcPeriod"/>
            </a:pPr>
            <a:r>
              <a:rPr b="0" i="0" lang="en-US" sz="5000" u="none" cap="none" strike="noStrike">
                <a:solidFill>
                  <a:srgbClr val="353636"/>
                </a:solidFill>
                <a:latin typeface="Avenir"/>
                <a:ea typeface="Avenir"/>
                <a:cs typeface="Avenir"/>
                <a:sym typeface="Avenir"/>
              </a:rPr>
              <a:t>spiritual </a:t>
            </a:r>
            <a:endParaRPr sz="5000"/>
          </a:p>
        </p:txBody>
      </p:sp>
      <p:sp>
        <p:nvSpPr>
          <p:cNvPr id="96" name="Google Shape;96;p20"/>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UNDERSTANDING ABUSE</a:t>
            </a:r>
            <a:endParaRPr b="1" sz="8000"/>
          </a:p>
        </p:txBody>
      </p:sp>
      <p:sp>
        <p:nvSpPr>
          <p:cNvPr id="97" name="Google Shape;97;p20"/>
          <p:cNvSpPr/>
          <p:nvPr/>
        </p:nvSpPr>
        <p:spPr>
          <a:xfrm>
            <a:off x="10879225" y="4361575"/>
            <a:ext cx="12122400" cy="6138600"/>
          </a:xfrm>
          <a:prstGeom prst="rect">
            <a:avLst/>
          </a:prstGeom>
          <a:noFill/>
          <a:ln cap="flat" cmpd="sng" w="88900">
            <a:solidFill>
              <a:srgbClr val="FDCB57"/>
            </a:solidFill>
            <a:prstDash val="solid"/>
            <a:miter lim="4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FFFFFF"/>
              </a:buClr>
              <a:buSzPts val="3200"/>
              <a:buFont typeface="Helvetica Neue"/>
              <a:buNone/>
            </a:pPr>
            <a:r>
              <a:t/>
            </a:r>
            <a:endParaRPr b="0" i="0" sz="3200" u="none" cap="none" strike="noStrike">
              <a:solidFill>
                <a:srgbClr val="FFFFFF"/>
              </a:solidFill>
              <a:latin typeface="Helvetica Neue"/>
              <a:ea typeface="Helvetica Neue"/>
              <a:cs typeface="Helvetica Neue"/>
              <a:sym typeface="Helvetica Neue"/>
            </a:endParaRPr>
          </a:p>
        </p:txBody>
      </p:sp>
      <p:sp>
        <p:nvSpPr>
          <p:cNvPr id="98" name="Google Shape;98;p20"/>
          <p:cNvSpPr txBox="1"/>
          <p:nvPr/>
        </p:nvSpPr>
        <p:spPr>
          <a:xfrm>
            <a:off x="12001675" y="5347375"/>
            <a:ext cx="9877500" cy="3709800"/>
          </a:xfrm>
          <a:prstGeom prst="rect">
            <a:avLst/>
          </a:prstGeom>
          <a:noFill/>
          <a:ln>
            <a:noFill/>
          </a:ln>
        </p:spPr>
        <p:txBody>
          <a:bodyPr anchorCtr="0" anchor="t" bIns="71425" lIns="71425" spcFirstLastPara="1" rIns="71425" wrap="square" tIns="71425">
            <a:noAutofit/>
          </a:bodyPr>
          <a:lstStyle/>
          <a:p>
            <a:pPr indent="0" lvl="0" marL="0" marR="0" rtl="0" algn="ctr">
              <a:lnSpc>
                <a:spcPct val="100000"/>
              </a:lnSpc>
              <a:spcBef>
                <a:spcPts val="0"/>
              </a:spcBef>
              <a:spcAft>
                <a:spcPts val="0"/>
              </a:spcAft>
              <a:buClr>
                <a:srgbClr val="353636"/>
              </a:buClr>
              <a:buSzPts val="5300"/>
              <a:buFont typeface="Avenir"/>
              <a:buNone/>
            </a:pPr>
            <a:r>
              <a:rPr b="0" i="0" lang="en-US" sz="5300" u="none" cap="none" strike="noStrike">
                <a:solidFill>
                  <a:srgbClr val="353636"/>
                </a:solidFill>
                <a:latin typeface="Avenir"/>
                <a:ea typeface="Avenir"/>
                <a:cs typeface="Avenir"/>
                <a:sym typeface="Avenir"/>
              </a:rPr>
              <a:t>Within these categories fall forms of abuse such as</a:t>
            </a:r>
            <a:r>
              <a:rPr b="1" i="0" lang="en-US" sz="5300" u="none" cap="none" strike="noStrike">
                <a:solidFill>
                  <a:srgbClr val="353636"/>
                </a:solidFill>
                <a:latin typeface="Avenir"/>
                <a:ea typeface="Avenir"/>
                <a:cs typeface="Avenir"/>
                <a:sym typeface="Avenir"/>
              </a:rPr>
              <a:t> </a:t>
            </a:r>
            <a:r>
              <a:rPr b="1" i="0" lang="en-US" sz="5300" u="none" cap="none" strike="noStrike">
                <a:solidFill>
                  <a:srgbClr val="FDCB57"/>
                </a:solidFill>
                <a:latin typeface="Avenir"/>
                <a:ea typeface="Avenir"/>
                <a:cs typeface="Avenir"/>
                <a:sym typeface="Avenir"/>
              </a:rPr>
              <a:t>harassment, discrimination</a:t>
            </a:r>
            <a:r>
              <a:rPr b="0" i="0" lang="en-US" sz="5300" u="none" cap="none" strike="noStrike">
                <a:solidFill>
                  <a:srgbClr val="353636"/>
                </a:solidFill>
                <a:latin typeface="Avenir"/>
                <a:ea typeface="Avenir"/>
                <a:cs typeface="Avenir"/>
                <a:sym typeface="Avenir"/>
              </a:rPr>
              <a:t>, and </a:t>
            </a:r>
            <a:r>
              <a:rPr b="1" i="0" lang="en-US" sz="5300" u="none" cap="none" strike="noStrike">
                <a:solidFill>
                  <a:srgbClr val="FDCB57"/>
                </a:solidFill>
                <a:latin typeface="Avenir"/>
                <a:ea typeface="Avenir"/>
                <a:cs typeface="Avenir"/>
                <a:sym typeface="Avenir"/>
              </a:rPr>
              <a:t>exposure to abuse</a:t>
            </a:r>
            <a:r>
              <a:rPr b="0" i="0" lang="en-US" sz="5300" u="none" cap="none" strike="noStrike">
                <a:solidFill>
                  <a:srgbClr val="353636"/>
                </a:solidFill>
                <a:latin typeface="Avenir"/>
                <a:ea typeface="Avenir"/>
                <a:cs typeface="Avenir"/>
                <a:sym typeface="Avenir"/>
              </a:rPr>
              <a:t>, especially domestic abuse.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idx="4294967295" type="body"/>
          </p:nvPr>
        </p:nvSpPr>
        <p:spPr>
          <a:xfrm>
            <a:off x="1599942" y="2300867"/>
            <a:ext cx="21184115" cy="9955300"/>
          </a:xfrm>
          <a:prstGeom prst="rect">
            <a:avLst/>
          </a:prstGeom>
          <a:noFill/>
          <a:ln>
            <a:noFill/>
          </a:ln>
        </p:spPr>
        <p:txBody>
          <a:bodyPr anchorCtr="0" anchor="ctr" bIns="50800" lIns="50800" spcFirstLastPara="1" rIns="50800" wrap="square" tIns="50800">
            <a:normAutofit/>
          </a:bodyPr>
          <a:lstStyle/>
          <a:p>
            <a:pPr indent="-684467" lvl="0" marL="720341" rtl="0" algn="l">
              <a:lnSpc>
                <a:spcPct val="100000"/>
              </a:lnSpc>
              <a:spcBef>
                <a:spcPts val="0"/>
              </a:spcBef>
              <a:spcAft>
                <a:spcPts val="0"/>
              </a:spcAft>
              <a:buSzPts val="5000"/>
              <a:buChar char="●"/>
            </a:pPr>
            <a:r>
              <a:rPr b="0" i="0" lang="en-US" sz="5000" u="none" cap="none" strike="noStrike">
                <a:solidFill>
                  <a:srgbClr val="353636"/>
                </a:solidFill>
                <a:latin typeface="Avenir"/>
                <a:ea typeface="Avenir"/>
                <a:cs typeface="Avenir"/>
                <a:sym typeface="Avenir"/>
              </a:rPr>
              <a:t>Any physical force or action that results, or could result, in injury</a:t>
            </a:r>
            <a:endParaRPr b="0" i="0" sz="5000" u="none" cap="none" strike="noStrike">
              <a:solidFill>
                <a:srgbClr val="353636"/>
              </a:solidFill>
              <a:latin typeface="Avenir"/>
              <a:ea typeface="Avenir"/>
              <a:cs typeface="Avenir"/>
              <a:sym typeface="Avenir"/>
            </a:endParaRPr>
          </a:p>
          <a:p>
            <a:pPr indent="-684467"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Different than reasonable discipline</a:t>
            </a:r>
            <a:endParaRPr b="0" i="0" sz="5000" u="none" cap="none" strike="noStrike">
              <a:solidFill>
                <a:srgbClr val="353636"/>
              </a:solidFill>
              <a:latin typeface="Avenir"/>
              <a:ea typeface="Avenir"/>
              <a:cs typeface="Avenir"/>
              <a:sym typeface="Avenir"/>
            </a:endParaRPr>
          </a:p>
          <a:p>
            <a:pPr indent="-684466" lvl="0" marL="720341" rtl="0" algn="l">
              <a:lnSpc>
                <a:spcPct val="100000"/>
              </a:lnSpc>
              <a:spcBef>
                <a:spcPts val="2800"/>
              </a:spcBef>
              <a:spcAft>
                <a:spcPts val="0"/>
              </a:spcAft>
              <a:buSzPts val="5000"/>
              <a:buChar char="●"/>
            </a:pPr>
            <a:r>
              <a:rPr b="0" i="0" lang="en-US" sz="5000" u="none" cap="none" strike="noStrike">
                <a:solidFill>
                  <a:srgbClr val="353636"/>
                </a:solidFill>
                <a:latin typeface="Avenir"/>
                <a:ea typeface="Avenir"/>
                <a:cs typeface="Avenir"/>
                <a:sym typeface="Avenir"/>
              </a:rPr>
              <a:t>No ministry personnel are ever to engage in corporal punishment</a:t>
            </a:r>
            <a:endParaRPr sz="5000"/>
          </a:p>
        </p:txBody>
      </p:sp>
      <p:sp>
        <p:nvSpPr>
          <p:cNvPr id="104" name="Google Shape;104;p21"/>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PHYSICAL ABUSE</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idx="4294967295" type="body"/>
          </p:nvPr>
        </p:nvSpPr>
        <p:spPr>
          <a:xfrm>
            <a:off x="1599942" y="2453267"/>
            <a:ext cx="21184200" cy="9955200"/>
          </a:xfrm>
          <a:prstGeom prst="rect">
            <a:avLst/>
          </a:prstGeom>
          <a:noFill/>
          <a:ln>
            <a:noFill/>
          </a:ln>
        </p:spPr>
        <p:txBody>
          <a:bodyPr anchorCtr="0" anchor="ctr" bIns="50800" lIns="50800" spcFirstLastPara="1" rIns="50800" wrap="square" tIns="50800">
            <a:normAutofit/>
          </a:bodyPr>
          <a:lstStyle/>
          <a:p>
            <a:pPr indent="-634368" lvl="0" marL="684324" rtl="0" algn="l">
              <a:lnSpc>
                <a:spcPct val="100000"/>
              </a:lnSpc>
              <a:spcBef>
                <a:spcPts val="0"/>
              </a:spcBef>
              <a:spcAft>
                <a:spcPts val="0"/>
              </a:spcAft>
              <a:buSzPts val="4500"/>
              <a:buChar char="●"/>
            </a:pPr>
            <a:r>
              <a:rPr lang="en-US" sz="4500"/>
              <a:t>Child sexual abuse occurs when a child is used for gratification of an adult or older child</a:t>
            </a:r>
            <a:endParaRPr sz="4500"/>
          </a:p>
          <a:p>
            <a:pPr indent="0" lvl="0" marL="720341" rtl="0" algn="l">
              <a:lnSpc>
                <a:spcPct val="100000"/>
              </a:lnSpc>
              <a:spcBef>
                <a:spcPts val="0"/>
              </a:spcBef>
              <a:spcAft>
                <a:spcPts val="0"/>
              </a:spcAft>
              <a:buNone/>
            </a:pPr>
            <a:r>
              <a:t/>
            </a:r>
            <a:endParaRPr sz="4500"/>
          </a:p>
          <a:p>
            <a:pPr indent="-666118" lvl="0" marL="684324" rtl="0" algn="l">
              <a:lnSpc>
                <a:spcPct val="100000"/>
              </a:lnSpc>
              <a:spcBef>
                <a:spcPts val="2600"/>
              </a:spcBef>
              <a:spcAft>
                <a:spcPts val="0"/>
              </a:spcAft>
              <a:buSzPts val="5000"/>
              <a:buChar char="●"/>
            </a:pPr>
            <a:r>
              <a:rPr b="1" lang="en-US" sz="5000">
                <a:latin typeface="Avenir"/>
                <a:ea typeface="Avenir"/>
                <a:cs typeface="Avenir"/>
                <a:sym typeface="Avenir"/>
              </a:rPr>
              <a:t>This includes:</a:t>
            </a:r>
            <a:endParaRPr sz="5000"/>
          </a:p>
          <a:p>
            <a:pPr indent="-608296" lvl="2" marL="1502802" rtl="0" algn="l">
              <a:lnSpc>
                <a:spcPct val="100000"/>
              </a:lnSpc>
              <a:spcBef>
                <a:spcPts val="2600"/>
              </a:spcBef>
              <a:spcAft>
                <a:spcPts val="0"/>
              </a:spcAft>
              <a:buSzPts val="4500"/>
              <a:buChar char="■"/>
            </a:pPr>
            <a:r>
              <a:rPr lang="en-US" sz="4500"/>
              <a:t>Sexual intercourse</a:t>
            </a:r>
            <a:endParaRPr sz="4500"/>
          </a:p>
          <a:p>
            <a:pPr indent="-608296" lvl="2" marL="1502802" rtl="0" algn="l">
              <a:lnSpc>
                <a:spcPct val="100000"/>
              </a:lnSpc>
              <a:spcBef>
                <a:spcPts val="2600"/>
              </a:spcBef>
              <a:spcAft>
                <a:spcPts val="0"/>
              </a:spcAft>
              <a:buSzPts val="4500"/>
              <a:buChar char="■"/>
            </a:pPr>
            <a:r>
              <a:rPr lang="en-US" sz="4500"/>
              <a:t>Indecent phone calls, emails, photos, etc. </a:t>
            </a:r>
            <a:endParaRPr sz="4500"/>
          </a:p>
          <a:p>
            <a:pPr indent="-608296" lvl="2" marL="1502802" rtl="0" algn="l">
              <a:lnSpc>
                <a:spcPct val="100000"/>
              </a:lnSpc>
              <a:spcBef>
                <a:spcPts val="2600"/>
              </a:spcBef>
              <a:spcAft>
                <a:spcPts val="0"/>
              </a:spcAft>
              <a:buSzPts val="4500"/>
              <a:buChar char="■"/>
            </a:pPr>
            <a:r>
              <a:rPr lang="en-US" sz="4500"/>
              <a:t>Fondling for sexual pleasure</a:t>
            </a:r>
            <a:endParaRPr sz="4500"/>
          </a:p>
          <a:p>
            <a:pPr indent="-608296" lvl="2" marL="1502802" rtl="0" algn="l">
              <a:lnSpc>
                <a:spcPct val="100000"/>
              </a:lnSpc>
              <a:spcBef>
                <a:spcPts val="2600"/>
              </a:spcBef>
              <a:spcAft>
                <a:spcPts val="0"/>
              </a:spcAft>
              <a:buSzPts val="4500"/>
              <a:buChar char="■"/>
            </a:pPr>
            <a:r>
              <a:rPr lang="en-US" sz="4500"/>
              <a:t>Exposing a child’s private areas</a:t>
            </a:r>
            <a:endParaRPr sz="4500"/>
          </a:p>
          <a:p>
            <a:pPr indent="-608296" lvl="2" marL="1502802" rtl="0" algn="l">
              <a:lnSpc>
                <a:spcPct val="100000"/>
              </a:lnSpc>
              <a:spcBef>
                <a:spcPts val="2600"/>
              </a:spcBef>
              <a:spcAft>
                <a:spcPts val="0"/>
              </a:spcAft>
              <a:buSzPts val="4500"/>
              <a:buChar char="■"/>
            </a:pPr>
            <a:r>
              <a:rPr lang="en-US" sz="4500"/>
              <a:t>Allowing a child to look at or perform in pornographic picture/videos, or engage in prostitution</a:t>
            </a:r>
            <a:endParaRPr sz="4500"/>
          </a:p>
        </p:txBody>
      </p:sp>
      <p:sp>
        <p:nvSpPr>
          <p:cNvPr id="110" name="Google Shape;110;p22"/>
          <p:cNvSpPr txBox="1"/>
          <p:nvPr>
            <p:ph idx="4294967295" type="title"/>
          </p:nvPr>
        </p:nvSpPr>
        <p:spPr>
          <a:xfrm>
            <a:off x="1141335" y="452043"/>
            <a:ext cx="21005700" cy="1375500"/>
          </a:xfrm>
          <a:prstGeom prst="rect">
            <a:avLst/>
          </a:prstGeom>
          <a:noFill/>
          <a:ln>
            <a:noFill/>
          </a:ln>
        </p:spPr>
        <p:txBody>
          <a:bodyPr anchorCtr="0" anchor="ctr" bIns="50800" lIns="50800" spcFirstLastPara="1" rIns="50800" wrap="square" tIns="50800">
            <a:normAutofit/>
          </a:bodyPr>
          <a:lstStyle/>
          <a:p>
            <a:pPr indent="0" lvl="0" marL="0" rtl="0" algn="l">
              <a:lnSpc>
                <a:spcPct val="10000"/>
              </a:lnSpc>
              <a:spcBef>
                <a:spcPts val="0"/>
              </a:spcBef>
              <a:spcAft>
                <a:spcPts val="0"/>
              </a:spcAft>
              <a:buClr>
                <a:srgbClr val="FFFFFF"/>
              </a:buClr>
              <a:buSzPts val="8000"/>
              <a:buFont typeface="Arial"/>
              <a:buNone/>
            </a:pPr>
            <a:r>
              <a:rPr b="1" i="0" lang="en-US" sz="8000" u="none" cap="none" strike="noStrike">
                <a:solidFill>
                  <a:srgbClr val="FFFFFF"/>
                </a:solidFill>
              </a:rPr>
              <a:t>SEXUAL ABUSE</a:t>
            </a:r>
            <a:endParaRPr b="1" sz="80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